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4718" autoAdjust="0"/>
  </p:normalViewPr>
  <p:slideViewPr>
    <p:cSldViewPr>
      <p:cViewPr varScale="1">
        <p:scale>
          <a:sx n="104" d="100"/>
          <a:sy n="104" d="100"/>
        </p:scale>
        <p:origin x="-9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Office_Excel1.xlsx"/></Relationships>
</file>

<file path=ppt/charts/_rels/chart2.xml.rels><?xml version="1.0" encoding="UTF-8" standalone="yes"?>
<Relationships xmlns="http://schemas.openxmlformats.org/package/2006/relationships"><Relationship Id="rId1" Type="http://schemas.openxmlformats.org/officeDocument/2006/relationships/package" Target="../embeddings/_____Microsoft_Office_Excel2.xlsx"/></Relationships>
</file>

<file path=ppt/charts/_rels/chart3.xml.rels><?xml version="1.0" encoding="UTF-8" standalone="yes"?>
<Relationships xmlns="http://schemas.openxmlformats.org/package/2006/relationships"><Relationship Id="rId1" Type="http://schemas.openxmlformats.org/officeDocument/2006/relationships/package" Target="../embeddings/_____Microsoft_Office_Excel3.xlsx"/></Relationships>
</file>

<file path=ppt/charts/_rels/chart4.xml.rels><?xml version="1.0" encoding="UTF-8" standalone="yes"?>
<Relationships xmlns="http://schemas.openxmlformats.org/package/2006/relationships"><Relationship Id="rId1" Type="http://schemas.openxmlformats.org/officeDocument/2006/relationships/package" Target="../embeddings/_____Microsoft_Office_Excel4.xlsx"/></Relationships>
</file>

<file path=ppt/charts/chart1.xml><?xml version="1.0" encoding="utf-8"?>
<c:chartSpace xmlns:c="http://schemas.openxmlformats.org/drawingml/2006/chart" xmlns:a="http://schemas.openxmlformats.org/drawingml/2006/main" xmlns:r="http://schemas.openxmlformats.org/officeDocument/2006/relationships">
  <c:lang val="ru-RU"/>
  <c:style val="4"/>
  <c:chart>
    <c:title>
      <c:tx>
        <c:rich>
          <a:bodyPr/>
          <a:lstStyle/>
          <a:p>
            <a:pPr>
              <a:defRPr/>
            </a:pPr>
            <a:r>
              <a:rPr lang="en-US" sz="1800" b="0" dirty="0" smtClean="0"/>
              <a:t>unit: USD </a:t>
            </a:r>
            <a:r>
              <a:rPr lang="en-US" sz="1800" b="0" dirty="0"/>
              <a:t>billion; source: R.F. Federal Statistics Service</a:t>
            </a:r>
            <a:endParaRPr lang="ru-RU" sz="1800" b="0" dirty="0"/>
          </a:p>
        </c:rich>
      </c:tx>
      <c:layout/>
    </c:title>
    <c:view3D>
      <c:perspective val="30"/>
    </c:view3D>
    <c:plotArea>
      <c:layout/>
      <c:bar3DChart>
        <c:barDir val="col"/>
        <c:grouping val="clustered"/>
        <c:ser>
          <c:idx val="0"/>
          <c:order val="0"/>
          <c:tx>
            <c:strRef>
              <c:f>Лист1!$B$1</c:f>
              <c:strCache>
                <c:ptCount val="1"/>
                <c:pt idx="0">
                  <c:v>Ряд 1</c:v>
                </c:pt>
              </c:strCache>
            </c:strRef>
          </c:tx>
          <c:dLbls>
            <c:showVal val="1"/>
          </c:dLbls>
          <c:cat>
            <c:strRef>
              <c:f>Лист1!$A$2:$A$5</c:f>
              <c:strCache>
                <c:ptCount val="4"/>
                <c:pt idx="0">
                  <c:v>2008</c:v>
                </c:pt>
                <c:pt idx="1">
                  <c:v>2009</c:v>
                </c:pt>
                <c:pt idx="2">
                  <c:v>2010</c:v>
                </c:pt>
                <c:pt idx="3">
                  <c:v>2011 (1-3)</c:v>
                </c:pt>
              </c:strCache>
            </c:strRef>
          </c:cat>
          <c:val>
            <c:numRef>
              <c:f>Лист1!$B$2:$B$5</c:f>
              <c:numCache>
                <c:formatCode>General</c:formatCode>
                <c:ptCount val="4"/>
                <c:pt idx="0">
                  <c:v>264.60000000000002</c:v>
                </c:pt>
                <c:pt idx="1">
                  <c:v>268.2</c:v>
                </c:pt>
                <c:pt idx="2">
                  <c:v>300.10000000000002</c:v>
                </c:pt>
                <c:pt idx="3">
                  <c:v>301.10000000000002</c:v>
                </c:pt>
              </c:numCache>
            </c:numRef>
          </c:val>
        </c:ser>
        <c:ser>
          <c:idx val="1"/>
          <c:order val="1"/>
          <c:dLbls>
            <c:showVal val="1"/>
          </c:dLbls>
          <c:cat>
            <c:strRef>
              <c:f>Лист1!$A$2:$A$5</c:f>
              <c:strCache>
                <c:ptCount val="4"/>
                <c:pt idx="0">
                  <c:v>2008</c:v>
                </c:pt>
                <c:pt idx="1">
                  <c:v>2009</c:v>
                </c:pt>
                <c:pt idx="2">
                  <c:v>2010</c:v>
                </c:pt>
                <c:pt idx="3">
                  <c:v>2011 (1-3)</c:v>
                </c:pt>
              </c:strCache>
            </c:strRef>
          </c:cat>
          <c:val>
            <c:numRef>
              <c:f>Лист1!$C$2:$C$5</c:f>
            </c:numRef>
          </c:val>
        </c:ser>
        <c:dLbls>
          <c:showVal val="1"/>
        </c:dLbls>
        <c:shape val="cylinder"/>
        <c:axId val="72094464"/>
        <c:axId val="72096000"/>
        <c:axId val="0"/>
      </c:bar3DChart>
      <c:catAx>
        <c:axId val="72094464"/>
        <c:scaling>
          <c:orientation val="minMax"/>
        </c:scaling>
        <c:axPos val="b"/>
        <c:tickLblPos val="nextTo"/>
        <c:crossAx val="72096000"/>
        <c:crosses val="autoZero"/>
        <c:auto val="1"/>
        <c:lblAlgn val="ctr"/>
        <c:lblOffset val="100"/>
      </c:catAx>
      <c:valAx>
        <c:axId val="72096000"/>
        <c:scaling>
          <c:orientation val="minMax"/>
        </c:scaling>
        <c:axPos val="l"/>
        <c:majorGridlines/>
        <c:numFmt formatCode="General" sourceLinked="1"/>
        <c:tickLblPos val="nextTo"/>
        <c:crossAx val="72094464"/>
        <c:crosses val="autoZero"/>
        <c:crossBetween val="between"/>
      </c:valAx>
      <c:spPr>
        <a:solidFill>
          <a:schemeClr val="accent1">
            <a:lumMod val="20000"/>
            <a:lumOff val="80000"/>
          </a:schemeClr>
        </a:solidFill>
        <a:ln w="19050"/>
      </c:spPr>
    </c:plotArea>
    <c:plotVisOnly val="1"/>
  </c:chart>
  <c:txPr>
    <a:bodyPr/>
    <a:lstStyle/>
    <a:p>
      <a:pPr>
        <a:defRPr sz="1800"/>
      </a:pPr>
      <a:endParaRPr lang="ru-RU"/>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ru-RU"/>
  <c:style val="3"/>
  <c:chart>
    <c:title>
      <c:tx>
        <c:rich>
          <a:bodyPr/>
          <a:lstStyle/>
          <a:p>
            <a:pPr>
              <a:defRPr/>
            </a:pPr>
            <a:r>
              <a:rPr lang="en-US" sz="1800" b="0" dirty="0" smtClean="0"/>
              <a:t>unit: USD billion; source: R.F. Federal Statistics Service</a:t>
            </a:r>
            <a:endParaRPr lang="ru-RU" b="0" dirty="0"/>
          </a:p>
        </c:rich>
      </c:tx>
      <c:layout/>
    </c:title>
    <c:view3D>
      <c:rAngAx val="1"/>
    </c:view3D>
    <c:backWall>
      <c:spPr>
        <a:solidFill>
          <a:schemeClr val="accent1">
            <a:lumMod val="20000"/>
            <a:lumOff val="80000"/>
          </a:schemeClr>
        </a:solidFill>
      </c:spPr>
    </c:backWall>
    <c:plotArea>
      <c:layout/>
      <c:bar3DChart>
        <c:barDir val="col"/>
        <c:grouping val="clustered"/>
        <c:ser>
          <c:idx val="0"/>
          <c:order val="0"/>
          <c:tx>
            <c:strRef>
              <c:f>Лист1!$B$1</c:f>
              <c:strCache>
                <c:ptCount val="1"/>
                <c:pt idx="0">
                  <c:v>Ряд 1</c:v>
                </c:pt>
              </c:strCache>
            </c:strRef>
          </c:tx>
          <c:dLbls>
            <c:showVal val="1"/>
          </c:dLbls>
          <c:cat>
            <c:strRef>
              <c:f>Лист1!$A$2:$A$5</c:f>
              <c:strCache>
                <c:ptCount val="4"/>
                <c:pt idx="0">
                  <c:v>2008</c:v>
                </c:pt>
                <c:pt idx="1">
                  <c:v>2009</c:v>
                </c:pt>
                <c:pt idx="2">
                  <c:v>2010</c:v>
                </c:pt>
                <c:pt idx="3">
                  <c:v>2011 (1-3)</c:v>
                </c:pt>
              </c:strCache>
            </c:strRef>
          </c:cat>
          <c:val>
            <c:numRef>
              <c:f>Лист1!$B$2:$B$5</c:f>
              <c:numCache>
                <c:formatCode>General</c:formatCode>
                <c:ptCount val="4"/>
                <c:pt idx="0">
                  <c:v>122.4</c:v>
                </c:pt>
                <c:pt idx="1">
                  <c:v>109</c:v>
                </c:pt>
                <c:pt idx="2">
                  <c:v>116.2</c:v>
                </c:pt>
                <c:pt idx="3">
                  <c:v>120.3</c:v>
                </c:pt>
              </c:numCache>
            </c:numRef>
          </c:val>
        </c:ser>
        <c:dLbls>
          <c:showVal val="1"/>
        </c:dLbls>
        <c:shape val="cylinder"/>
        <c:axId val="71507328"/>
        <c:axId val="71513216"/>
        <c:axId val="0"/>
      </c:bar3DChart>
      <c:catAx>
        <c:axId val="71507328"/>
        <c:scaling>
          <c:orientation val="minMax"/>
        </c:scaling>
        <c:axPos val="b"/>
        <c:numFmt formatCode="General" sourceLinked="1"/>
        <c:tickLblPos val="nextTo"/>
        <c:crossAx val="71513216"/>
        <c:crosses val="autoZero"/>
        <c:auto val="1"/>
        <c:lblAlgn val="ctr"/>
        <c:lblOffset val="100"/>
      </c:catAx>
      <c:valAx>
        <c:axId val="71513216"/>
        <c:scaling>
          <c:orientation val="minMax"/>
        </c:scaling>
        <c:axPos val="l"/>
        <c:majorGridlines/>
        <c:numFmt formatCode="General" sourceLinked="1"/>
        <c:tickLblPos val="nextTo"/>
        <c:crossAx val="71507328"/>
        <c:crosses val="autoZero"/>
        <c:crossBetween val="between"/>
      </c:valAx>
      <c:spPr>
        <a:solidFill>
          <a:schemeClr val="accent1">
            <a:lumMod val="20000"/>
            <a:lumOff val="80000"/>
          </a:schemeClr>
        </a:solidFill>
      </c:spPr>
    </c:plotArea>
    <c:plotVisOnly val="1"/>
  </c:chart>
  <c:txPr>
    <a:bodyPr/>
    <a:lstStyle/>
    <a:p>
      <a:pPr>
        <a:defRPr sz="1800"/>
      </a:pPr>
      <a:endParaRPr lang="ru-RU"/>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ru-RU"/>
  <c:chart>
    <c:title>
      <c:tx>
        <c:rich>
          <a:bodyPr/>
          <a:lstStyle/>
          <a:p>
            <a:pPr>
              <a:defRPr sz="1800" b="0"/>
            </a:pPr>
            <a:r>
              <a:rPr lang="en-US" sz="1800" b="0" dirty="0" smtClean="0"/>
              <a:t>unit: %; source: R.F. Federal Statistics Service </a:t>
            </a:r>
            <a:r>
              <a:rPr lang="en-US" sz="1600" b="0" dirty="0" smtClean="0"/>
              <a:t>(as of March 31, 2011)</a:t>
            </a:r>
            <a:endParaRPr lang="ru-RU" sz="1600" b="0" dirty="0"/>
          </a:p>
        </c:rich>
      </c:tx>
      <c:layout/>
    </c:title>
    <c:view3D>
      <c:rotX val="30"/>
      <c:perspective val="30"/>
    </c:view3D>
    <c:plotArea>
      <c:layout/>
      <c:pie3DChart>
        <c:varyColors val="1"/>
        <c:ser>
          <c:idx val="0"/>
          <c:order val="0"/>
          <c:tx>
            <c:strRef>
              <c:f>Лист1!$B$1</c:f>
              <c:strCache>
                <c:ptCount val="1"/>
                <c:pt idx="0">
                  <c:v>Продажи</c:v>
                </c:pt>
              </c:strCache>
            </c:strRef>
          </c:tx>
          <c:explosion val="25"/>
          <c:dLbls>
            <c:dLblPos val="outEnd"/>
            <c:showVal val="1"/>
          </c:dLbls>
          <c:cat>
            <c:strRef>
              <c:f>Лист1!$A$2:$A$7</c:f>
              <c:strCache>
                <c:ptCount val="6"/>
                <c:pt idx="0">
                  <c:v>manufacturing</c:v>
                </c:pt>
                <c:pt idx="1">
                  <c:v>mineral resources</c:v>
                </c:pt>
                <c:pt idx="2">
                  <c:v>wholesale, retail etc.</c:v>
                </c:pt>
                <c:pt idx="3">
                  <c:v>real estate business</c:v>
                </c:pt>
                <c:pt idx="4">
                  <c:v>transport &amp; communications</c:v>
                </c:pt>
                <c:pt idx="5">
                  <c:v>others</c:v>
                </c:pt>
              </c:strCache>
            </c:strRef>
          </c:cat>
          <c:val>
            <c:numRef>
              <c:f>Лист1!$B$2:$B$7</c:f>
              <c:numCache>
                <c:formatCode>General</c:formatCode>
                <c:ptCount val="6"/>
                <c:pt idx="0">
                  <c:v>37</c:v>
                </c:pt>
                <c:pt idx="1">
                  <c:v>17.2</c:v>
                </c:pt>
                <c:pt idx="2">
                  <c:v>15.9</c:v>
                </c:pt>
                <c:pt idx="3">
                  <c:v>10.8</c:v>
                </c:pt>
                <c:pt idx="4">
                  <c:v>10.3</c:v>
                </c:pt>
                <c:pt idx="5">
                  <c:v>8.8000000000000007</c:v>
                </c:pt>
              </c:numCache>
            </c:numRef>
          </c:val>
        </c:ser>
        <c:dLbls>
          <c:showVal val="1"/>
        </c:dLbls>
      </c:pie3DChart>
    </c:plotArea>
    <c:legend>
      <c:legendPos val="r"/>
      <c:layout/>
    </c:legend>
    <c:plotVisOnly val="1"/>
  </c:chart>
  <c:spPr>
    <a:solidFill>
      <a:schemeClr val="accent1">
        <a:lumMod val="20000"/>
        <a:lumOff val="80000"/>
      </a:schemeClr>
    </a:solidFill>
  </c:spPr>
  <c:txPr>
    <a:bodyPr/>
    <a:lstStyle/>
    <a:p>
      <a:pPr>
        <a:defRPr sz="1800"/>
      </a:pPr>
      <a:endParaRPr lang="ru-RU"/>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ru-RU"/>
  <c:chart>
    <c:title>
      <c:tx>
        <c:rich>
          <a:bodyPr/>
          <a:lstStyle/>
          <a:p>
            <a:pPr>
              <a:defRPr sz="1800" b="0"/>
            </a:pPr>
            <a:r>
              <a:rPr lang="en-US" sz="1800" b="0" dirty="0" smtClean="0"/>
              <a:t>unit: %; source: R.F. Federal Statistics Service </a:t>
            </a:r>
            <a:r>
              <a:rPr lang="en-US" sz="1600" b="0" dirty="0" smtClean="0"/>
              <a:t>(as of December 31, 2010)</a:t>
            </a:r>
            <a:endParaRPr lang="ru-RU" sz="1600" b="0" dirty="0"/>
          </a:p>
        </c:rich>
      </c:tx>
      <c:layout/>
    </c:title>
    <c:view3D>
      <c:rotX val="30"/>
      <c:perspective val="30"/>
    </c:view3D>
    <c:plotArea>
      <c:layout/>
      <c:pie3DChart>
        <c:varyColors val="1"/>
        <c:ser>
          <c:idx val="0"/>
          <c:order val="0"/>
          <c:tx>
            <c:strRef>
              <c:f>Лист1!$B$1</c:f>
              <c:strCache>
                <c:ptCount val="1"/>
                <c:pt idx="0">
                  <c:v>Продажи</c:v>
                </c:pt>
              </c:strCache>
            </c:strRef>
          </c:tx>
          <c:explosion val="25"/>
          <c:dLbls>
            <c:dLblPos val="outEnd"/>
            <c:showVal val="1"/>
          </c:dLbls>
          <c:cat>
            <c:strRef>
              <c:f>Лист1!$A$2:$A$7</c:f>
              <c:strCache>
                <c:ptCount val="6"/>
                <c:pt idx="0">
                  <c:v>manufacturing</c:v>
                </c:pt>
                <c:pt idx="1">
                  <c:v>mineral resources</c:v>
                </c:pt>
                <c:pt idx="2">
                  <c:v>real estate business</c:v>
                </c:pt>
                <c:pt idx="3">
                  <c:v>wholesale, retail etc.</c:v>
                </c:pt>
                <c:pt idx="4">
                  <c:v>transport &amp; communications</c:v>
                </c:pt>
                <c:pt idx="5">
                  <c:v>others</c:v>
                </c:pt>
              </c:strCache>
            </c:strRef>
          </c:cat>
          <c:val>
            <c:numRef>
              <c:f>Лист1!$B$2:$B$7</c:f>
              <c:numCache>
                <c:formatCode>General</c:formatCode>
                <c:ptCount val="6"/>
                <c:pt idx="0">
                  <c:v>40.6</c:v>
                </c:pt>
                <c:pt idx="1">
                  <c:v>17.600000000000001</c:v>
                </c:pt>
                <c:pt idx="2">
                  <c:v>15.7</c:v>
                </c:pt>
                <c:pt idx="3">
                  <c:v>9.5</c:v>
                </c:pt>
                <c:pt idx="4">
                  <c:v>3.5</c:v>
                </c:pt>
                <c:pt idx="5">
                  <c:v>13.1</c:v>
                </c:pt>
              </c:numCache>
            </c:numRef>
          </c:val>
        </c:ser>
        <c:dLbls>
          <c:showVal val="1"/>
        </c:dLbls>
      </c:pie3DChart>
    </c:plotArea>
    <c:legend>
      <c:legendPos val="r"/>
      <c:layout/>
    </c:legend>
    <c:plotVisOnly val="1"/>
  </c:chart>
  <c:spPr>
    <a:solidFill>
      <a:schemeClr val="accent1">
        <a:lumMod val="20000"/>
        <a:lumOff val="80000"/>
      </a:schemeClr>
    </a:solidFill>
  </c:spPr>
  <c:txPr>
    <a:bodyPr/>
    <a:lstStyle/>
    <a:p>
      <a:pPr>
        <a:defRPr sz="1800"/>
      </a:pPr>
      <a:endParaRPr lang="ru-RU"/>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420A9C8-B953-499D-9C14-9EFF34971D2F}" type="datetimeFigureOut">
              <a:rPr lang="ru-RU" smtClean="0"/>
              <a:pPr/>
              <a:t>07.06.2011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394E63-22A8-49D4-A4E1-57113704A741}"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09394E63-22A8-49D4-A4E1-57113704A741}" type="slidenum">
              <a:rPr lang="ru-RU" smtClean="0"/>
              <a:pPr/>
              <a:t>2</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7F831435-CC1B-416B-8548-DEA8294B1B06}" type="datetimeFigureOut">
              <a:rPr lang="ru-RU" smtClean="0"/>
              <a:pPr/>
              <a:t>07.06.2011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52B8787-1568-4296-8AD4-0583306786E3}"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F831435-CC1B-416B-8548-DEA8294B1B06}" type="datetimeFigureOut">
              <a:rPr lang="ru-RU" smtClean="0"/>
              <a:pPr/>
              <a:t>07.06.2011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52B8787-1568-4296-8AD4-0583306786E3}"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F831435-CC1B-416B-8548-DEA8294B1B06}" type="datetimeFigureOut">
              <a:rPr lang="ru-RU" smtClean="0"/>
              <a:pPr/>
              <a:t>07.06.2011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52B8787-1568-4296-8AD4-0583306786E3}"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F831435-CC1B-416B-8548-DEA8294B1B06}" type="datetimeFigureOut">
              <a:rPr lang="ru-RU" smtClean="0"/>
              <a:pPr/>
              <a:t>07.06.2011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52B8787-1568-4296-8AD4-0583306786E3}"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F831435-CC1B-416B-8548-DEA8294B1B06}" type="datetimeFigureOut">
              <a:rPr lang="ru-RU" smtClean="0"/>
              <a:pPr/>
              <a:t>07.06.2011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52B8787-1568-4296-8AD4-0583306786E3}"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7F831435-CC1B-416B-8548-DEA8294B1B06}" type="datetimeFigureOut">
              <a:rPr lang="ru-RU" smtClean="0"/>
              <a:pPr/>
              <a:t>07.06.2011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52B8787-1568-4296-8AD4-0583306786E3}"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7F831435-CC1B-416B-8548-DEA8294B1B06}" type="datetimeFigureOut">
              <a:rPr lang="ru-RU" smtClean="0"/>
              <a:pPr/>
              <a:t>07.06.2011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52B8787-1568-4296-8AD4-0583306786E3}"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7F831435-CC1B-416B-8548-DEA8294B1B06}" type="datetimeFigureOut">
              <a:rPr lang="ru-RU" smtClean="0"/>
              <a:pPr/>
              <a:t>07.06.2011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52B8787-1568-4296-8AD4-0583306786E3}"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F831435-CC1B-416B-8548-DEA8294B1B06}" type="datetimeFigureOut">
              <a:rPr lang="ru-RU" smtClean="0"/>
              <a:pPr/>
              <a:t>07.06.2011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52B8787-1568-4296-8AD4-0583306786E3}"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F831435-CC1B-416B-8548-DEA8294B1B06}" type="datetimeFigureOut">
              <a:rPr lang="ru-RU" smtClean="0"/>
              <a:pPr/>
              <a:t>07.06.2011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52B8787-1568-4296-8AD4-0583306786E3}"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F831435-CC1B-416B-8548-DEA8294B1B06}" type="datetimeFigureOut">
              <a:rPr lang="ru-RU" smtClean="0"/>
              <a:pPr/>
              <a:t>07.06.2011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52B8787-1568-4296-8AD4-0583306786E3}"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831435-CC1B-416B-8548-DEA8294B1B06}" type="datetimeFigureOut">
              <a:rPr lang="ru-RU" smtClean="0"/>
              <a:pPr/>
              <a:t>07.06.2011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2B8787-1568-4296-8AD4-0583306786E3}"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gif"/><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en-US" sz="3200" dirty="0" smtClean="0">
                <a:solidFill>
                  <a:srgbClr val="FF0000"/>
                </a:solidFill>
              </a:rPr>
              <a:t>Investment Climate and Opportunities </a:t>
            </a:r>
            <a:br>
              <a:rPr lang="en-US" sz="3200" dirty="0" smtClean="0">
                <a:solidFill>
                  <a:srgbClr val="FF0000"/>
                </a:solidFill>
              </a:rPr>
            </a:br>
            <a:r>
              <a:rPr lang="en-US" sz="3200" dirty="0" smtClean="0">
                <a:solidFill>
                  <a:srgbClr val="FF0000"/>
                </a:solidFill>
              </a:rPr>
              <a:t>in Russia</a:t>
            </a:r>
            <a:endParaRPr lang="ru-RU" sz="3200" dirty="0">
              <a:solidFill>
                <a:srgbClr val="FF0000"/>
              </a:solidFill>
            </a:endParaRPr>
          </a:p>
        </p:txBody>
      </p:sp>
      <p:sp>
        <p:nvSpPr>
          <p:cNvPr id="3" name="Подзаголовок 2"/>
          <p:cNvSpPr>
            <a:spLocks noGrp="1"/>
          </p:cNvSpPr>
          <p:nvPr>
            <p:ph type="subTitle" idx="1"/>
          </p:nvPr>
        </p:nvSpPr>
        <p:spPr>
          <a:xfrm>
            <a:off x="1371600" y="4143380"/>
            <a:ext cx="6400800" cy="1495420"/>
          </a:xfrm>
        </p:spPr>
        <p:txBody>
          <a:bodyPr>
            <a:normAutofit fontScale="92500" lnSpcReduction="10000"/>
          </a:bodyPr>
          <a:lstStyle/>
          <a:p>
            <a:endParaRPr lang="en-US" sz="1800" dirty="0" smtClean="0">
              <a:solidFill>
                <a:schemeClr val="tx1"/>
              </a:solidFill>
            </a:endParaRPr>
          </a:p>
          <a:p>
            <a:r>
              <a:rPr lang="en-US" sz="1800" dirty="0" err="1" smtClean="0">
                <a:solidFill>
                  <a:schemeClr val="tx1"/>
                </a:solidFill>
              </a:rPr>
              <a:t>Georgy</a:t>
            </a:r>
            <a:r>
              <a:rPr lang="en-US" sz="1800" dirty="0" smtClean="0">
                <a:solidFill>
                  <a:schemeClr val="tx1"/>
                </a:solidFill>
              </a:rPr>
              <a:t> G. </a:t>
            </a:r>
            <a:r>
              <a:rPr lang="en-US" sz="1800" dirty="0" err="1" smtClean="0">
                <a:solidFill>
                  <a:schemeClr val="tx1"/>
                </a:solidFill>
              </a:rPr>
              <a:t>Petrov</a:t>
            </a:r>
            <a:endParaRPr lang="en-US" sz="1800" dirty="0" smtClean="0">
              <a:solidFill>
                <a:schemeClr val="tx1"/>
              </a:solidFill>
            </a:endParaRPr>
          </a:p>
          <a:p>
            <a:r>
              <a:rPr lang="en-US" sz="1800" dirty="0" smtClean="0">
                <a:solidFill>
                  <a:schemeClr val="tx1"/>
                </a:solidFill>
              </a:rPr>
              <a:t>Vice-President </a:t>
            </a:r>
          </a:p>
          <a:p>
            <a:r>
              <a:rPr lang="en-US" sz="1800" dirty="0" smtClean="0">
                <a:solidFill>
                  <a:schemeClr val="tx1"/>
                </a:solidFill>
              </a:rPr>
              <a:t>Chamber of Commerce and Industry</a:t>
            </a:r>
          </a:p>
          <a:p>
            <a:r>
              <a:rPr lang="en-US" sz="1800" dirty="0" smtClean="0">
                <a:solidFill>
                  <a:schemeClr val="tx1"/>
                </a:solidFill>
              </a:rPr>
              <a:t>the Russian Federation </a:t>
            </a:r>
            <a:endParaRPr lang="ru-RU" sz="1800" dirty="0">
              <a:solidFill>
                <a:schemeClr val="tx1"/>
              </a:solidFill>
            </a:endParaRPr>
          </a:p>
        </p:txBody>
      </p:sp>
      <p:pic>
        <p:nvPicPr>
          <p:cNvPr id="1028" name="Picture 4" descr="http://im4-tub.yandex.net/i?id=60519704-26-72"/>
          <p:cNvPicPr>
            <a:picLocks noChangeAspect="1" noChangeArrowheads="1"/>
          </p:cNvPicPr>
          <p:nvPr/>
        </p:nvPicPr>
        <p:blipFill>
          <a:blip r:embed="rId2"/>
          <a:srcRect/>
          <a:stretch>
            <a:fillRect/>
          </a:stretch>
        </p:blipFill>
        <p:spPr bwMode="auto">
          <a:xfrm>
            <a:off x="6929454" y="500042"/>
            <a:ext cx="1428750" cy="1076326"/>
          </a:xfrm>
          <a:prstGeom prst="rect">
            <a:avLst/>
          </a:prstGeom>
          <a:noFill/>
        </p:spPr>
      </p:pic>
      <p:pic>
        <p:nvPicPr>
          <p:cNvPr id="1030" name="Picture 6" descr="http://im7-tub.yandex.net/i?id=49351109-70-72"/>
          <p:cNvPicPr>
            <a:picLocks noChangeAspect="1" noChangeArrowheads="1"/>
          </p:cNvPicPr>
          <p:nvPr/>
        </p:nvPicPr>
        <p:blipFill>
          <a:blip r:embed="rId3"/>
          <a:srcRect/>
          <a:stretch>
            <a:fillRect/>
          </a:stretch>
        </p:blipFill>
        <p:spPr bwMode="auto">
          <a:xfrm>
            <a:off x="642910" y="500042"/>
            <a:ext cx="1428750" cy="952500"/>
          </a:xfrm>
          <a:prstGeom prst="rect">
            <a:avLst/>
          </a:prstGeom>
          <a:noFill/>
        </p:spPr>
      </p:pic>
      <p:pic>
        <p:nvPicPr>
          <p:cNvPr id="1033" name="Picture 9"/>
          <p:cNvPicPr>
            <a:picLocks noChangeAspect="1" noChangeArrowheads="1"/>
          </p:cNvPicPr>
          <p:nvPr/>
        </p:nvPicPr>
        <p:blipFill>
          <a:blip r:embed="rId4" cstate="print"/>
          <a:srcRect/>
          <a:stretch>
            <a:fillRect/>
          </a:stretch>
        </p:blipFill>
        <p:spPr bwMode="auto">
          <a:xfrm>
            <a:off x="633413" y="4500570"/>
            <a:ext cx="2009761" cy="1119180"/>
          </a:xfrm>
          <a:prstGeom prst="rect">
            <a:avLst/>
          </a:prstGeom>
          <a:noFill/>
          <a:ln w="9525">
            <a:noFill/>
            <a:miter lim="800000"/>
            <a:headEnd/>
            <a:tailEnd/>
          </a:ln>
          <a:effectLst/>
        </p:spPr>
      </p:pic>
      <p:pic>
        <p:nvPicPr>
          <p:cNvPr id="1035" name="Picture 11" descr="Картинка 51 из 96000"/>
          <p:cNvPicPr>
            <a:picLocks noChangeAspect="1" noChangeArrowheads="1"/>
          </p:cNvPicPr>
          <p:nvPr/>
        </p:nvPicPr>
        <p:blipFill>
          <a:blip r:embed="rId5"/>
          <a:srcRect/>
          <a:stretch>
            <a:fillRect/>
          </a:stretch>
        </p:blipFill>
        <p:spPr bwMode="auto">
          <a:xfrm>
            <a:off x="6643702" y="4357694"/>
            <a:ext cx="1928826" cy="1162035"/>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rmAutofit/>
          </a:bodyPr>
          <a:lstStyle/>
          <a:p>
            <a:r>
              <a:rPr lang="en-US" sz="2800" dirty="0" smtClean="0">
                <a:solidFill>
                  <a:schemeClr val="accent1">
                    <a:lumMod val="75000"/>
                  </a:schemeClr>
                </a:solidFill>
              </a:rPr>
              <a:t>Foreign Investors’ Rights Enforcement Aspects</a:t>
            </a:r>
            <a:endParaRPr lang="ru-RU" sz="2800" dirty="0">
              <a:solidFill>
                <a:schemeClr val="accent1">
                  <a:lumMod val="75000"/>
                </a:schemeClr>
              </a:solidFill>
            </a:endParaRPr>
          </a:p>
        </p:txBody>
      </p:sp>
      <p:sp>
        <p:nvSpPr>
          <p:cNvPr id="3" name="Содержимое 2"/>
          <p:cNvSpPr>
            <a:spLocks noGrp="1"/>
          </p:cNvSpPr>
          <p:nvPr>
            <p:ph idx="1"/>
          </p:nvPr>
        </p:nvSpPr>
        <p:spPr>
          <a:solidFill>
            <a:schemeClr val="accent1">
              <a:lumMod val="20000"/>
              <a:lumOff val="80000"/>
            </a:schemeClr>
          </a:solidFill>
        </p:spPr>
        <p:txBody>
          <a:bodyPr>
            <a:normAutofit/>
          </a:bodyPr>
          <a:lstStyle/>
          <a:p>
            <a:pPr>
              <a:buNone/>
            </a:pPr>
            <a:endParaRPr lang="en-US" sz="2400" dirty="0" smtClean="0"/>
          </a:p>
          <a:p>
            <a:pPr>
              <a:buNone/>
            </a:pPr>
            <a:r>
              <a:rPr lang="en-US" sz="2400" dirty="0" smtClean="0"/>
              <a:t>Federal Legislation: </a:t>
            </a:r>
          </a:p>
          <a:p>
            <a:pPr>
              <a:buNone/>
            </a:pPr>
            <a:endParaRPr lang="en-US" sz="2400" dirty="0" smtClean="0"/>
          </a:p>
          <a:p>
            <a:pPr>
              <a:buFont typeface="Wingdings" pitchFamily="2" charset="2"/>
              <a:buChar char="Ø"/>
            </a:pPr>
            <a:r>
              <a:rPr lang="en-US" sz="1800" dirty="0" smtClean="0"/>
              <a:t>Federal Law on “Foreign Investment in the Russian Federation”;</a:t>
            </a:r>
          </a:p>
          <a:p>
            <a:pPr>
              <a:buFont typeface="Wingdings" pitchFamily="2" charset="2"/>
              <a:buChar char="Ø"/>
            </a:pPr>
            <a:r>
              <a:rPr lang="en-US" sz="1800" dirty="0" smtClean="0"/>
              <a:t>Mutual investment promotion and protection agreements with other countries.</a:t>
            </a:r>
          </a:p>
          <a:p>
            <a:pPr>
              <a:buFont typeface="Wingdings" pitchFamily="2" charset="2"/>
              <a:buChar char="Ø"/>
            </a:pPr>
            <a:endParaRPr lang="en-US" sz="1800" dirty="0" smtClean="0"/>
          </a:p>
          <a:p>
            <a:pPr>
              <a:buNone/>
            </a:pPr>
            <a:r>
              <a:rPr lang="en-US" sz="2400" dirty="0" smtClean="0"/>
              <a:t>Regional Legislation</a:t>
            </a:r>
            <a:r>
              <a:rPr lang="en-US" sz="1800" dirty="0" smtClean="0"/>
              <a:t>: </a:t>
            </a:r>
          </a:p>
          <a:p>
            <a:pPr>
              <a:buNone/>
            </a:pPr>
            <a:endParaRPr lang="en-US" sz="1800" dirty="0" smtClean="0"/>
          </a:p>
          <a:p>
            <a:pPr>
              <a:buFont typeface="Wingdings" pitchFamily="2" charset="2"/>
              <a:buChar char="Ø"/>
            </a:pPr>
            <a:r>
              <a:rPr lang="en-US" sz="1800" dirty="0" smtClean="0"/>
              <a:t>Laws, adopted by most regional administrations to enhance investment moves by the means of corresponding incentives;</a:t>
            </a:r>
          </a:p>
          <a:p>
            <a:pPr>
              <a:buFont typeface="Wingdings" pitchFamily="2" charset="2"/>
              <a:buChar char="Ø"/>
            </a:pPr>
            <a:r>
              <a:rPr lang="en-US" sz="1800" dirty="0" smtClean="0"/>
              <a:t>Investment councils, established by regional governors in an effort to facilitate investment activity.  </a:t>
            </a:r>
          </a:p>
          <a:p>
            <a:pPr>
              <a:buFont typeface="Wingdings" pitchFamily="2" charset="2"/>
              <a:buChar char="Ø"/>
            </a:pPr>
            <a:endParaRPr lang="ru-RU" sz="1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rmAutofit/>
          </a:bodyPr>
          <a:lstStyle/>
          <a:p>
            <a:r>
              <a:rPr lang="en-US" sz="2800" dirty="0" smtClean="0">
                <a:solidFill>
                  <a:schemeClr val="accent1">
                    <a:lumMod val="75000"/>
                  </a:schemeClr>
                </a:solidFill>
              </a:rPr>
              <a:t>Russia’s Investment Climate Improvement Trends</a:t>
            </a:r>
            <a:endParaRPr lang="ru-RU" sz="2800" dirty="0">
              <a:solidFill>
                <a:schemeClr val="accent1">
                  <a:lumMod val="75000"/>
                </a:schemeClr>
              </a:solidFill>
            </a:endParaRPr>
          </a:p>
        </p:txBody>
      </p:sp>
      <p:sp>
        <p:nvSpPr>
          <p:cNvPr id="3" name="Содержимое 2"/>
          <p:cNvSpPr>
            <a:spLocks noGrp="1"/>
          </p:cNvSpPr>
          <p:nvPr>
            <p:ph idx="1"/>
          </p:nvPr>
        </p:nvSpPr>
        <p:spPr>
          <a:solidFill>
            <a:schemeClr val="accent1">
              <a:lumMod val="20000"/>
              <a:lumOff val="80000"/>
            </a:schemeClr>
          </a:solidFill>
        </p:spPr>
        <p:txBody>
          <a:bodyPr>
            <a:normAutofit/>
          </a:bodyPr>
          <a:lstStyle/>
          <a:p>
            <a:pPr>
              <a:buFont typeface="Wingdings" pitchFamily="2" charset="2"/>
              <a:buChar char="Ø"/>
            </a:pPr>
            <a:endParaRPr lang="en-US" sz="2400" dirty="0" smtClean="0"/>
          </a:p>
          <a:p>
            <a:pPr>
              <a:buFont typeface="Wingdings" pitchFamily="2" charset="2"/>
              <a:buChar char="Ø"/>
            </a:pPr>
            <a:r>
              <a:rPr lang="en-US" sz="2400" dirty="0" smtClean="0"/>
              <a:t>Simplifying construction permit process;</a:t>
            </a:r>
          </a:p>
          <a:p>
            <a:pPr>
              <a:buFont typeface="Wingdings" pitchFamily="2" charset="2"/>
              <a:buChar char="Ø"/>
            </a:pPr>
            <a:r>
              <a:rPr lang="en-US" sz="2400" dirty="0" smtClean="0"/>
              <a:t>Removing infra restrictions;</a:t>
            </a:r>
          </a:p>
          <a:p>
            <a:pPr>
              <a:buFont typeface="Wingdings" pitchFamily="2" charset="2"/>
              <a:buChar char="Ø"/>
            </a:pPr>
            <a:r>
              <a:rPr lang="en-US" sz="2400" dirty="0" smtClean="0"/>
              <a:t>Simplifying employment of high-skilled foreign manpower for work in Russia;</a:t>
            </a:r>
          </a:p>
          <a:p>
            <a:pPr>
              <a:buFont typeface="Wingdings" pitchFamily="2" charset="2"/>
              <a:buChar char="Ø"/>
            </a:pPr>
            <a:r>
              <a:rPr lang="en-US" sz="2400" dirty="0" smtClean="0"/>
              <a:t>Improving customs regulations;</a:t>
            </a:r>
          </a:p>
          <a:p>
            <a:pPr>
              <a:buFont typeface="Wingdings" pitchFamily="2" charset="2"/>
              <a:buChar char="Ø"/>
            </a:pPr>
            <a:r>
              <a:rPr lang="en-US" sz="2400" dirty="0" smtClean="0"/>
              <a:t>Modifying taxation system;</a:t>
            </a:r>
          </a:p>
          <a:p>
            <a:pPr>
              <a:buFont typeface="Wingdings" pitchFamily="2" charset="2"/>
              <a:buChar char="Ø"/>
            </a:pPr>
            <a:r>
              <a:rPr lang="en-US" sz="2400" dirty="0" smtClean="0"/>
              <a:t>Raising efficiency of judicial system;</a:t>
            </a:r>
          </a:p>
          <a:p>
            <a:pPr>
              <a:buFont typeface="Wingdings" pitchFamily="2" charset="2"/>
              <a:buChar char="Ø"/>
            </a:pPr>
            <a:r>
              <a:rPr lang="en-US" sz="2400" dirty="0" smtClean="0"/>
              <a:t>Carrying out privatization of state-shared companies;</a:t>
            </a:r>
          </a:p>
          <a:p>
            <a:pPr>
              <a:buFont typeface="Wingdings" pitchFamily="2" charset="2"/>
              <a:buChar char="Ø"/>
            </a:pPr>
            <a:r>
              <a:rPr lang="en-US" sz="2400" dirty="0" smtClean="0"/>
              <a:t>Easing and reducing administrative regulations.</a:t>
            </a:r>
            <a:endParaRPr lang="ru-RU"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rmAutofit/>
          </a:bodyPr>
          <a:lstStyle/>
          <a:p>
            <a:r>
              <a:rPr lang="en-US" sz="2800" dirty="0" smtClean="0">
                <a:solidFill>
                  <a:schemeClr val="accent1">
                    <a:lumMod val="75000"/>
                  </a:schemeClr>
                </a:solidFill>
              </a:rPr>
              <a:t>Foreign </a:t>
            </a:r>
            <a:r>
              <a:rPr lang="en-US" sz="2800" dirty="0" smtClean="0">
                <a:solidFill>
                  <a:schemeClr val="accent1">
                    <a:lumMod val="75000"/>
                  </a:schemeClr>
                </a:solidFill>
              </a:rPr>
              <a:t>Investors’ </a:t>
            </a:r>
            <a:r>
              <a:rPr lang="en-US" sz="2800" dirty="0" smtClean="0">
                <a:solidFill>
                  <a:schemeClr val="accent1">
                    <a:lumMod val="75000"/>
                  </a:schemeClr>
                </a:solidFill>
              </a:rPr>
              <a:t>Complaints Treatment Aspects </a:t>
            </a:r>
            <a:endParaRPr lang="ru-RU" sz="2800" dirty="0">
              <a:solidFill>
                <a:schemeClr val="accent1">
                  <a:lumMod val="75000"/>
                </a:schemeClr>
              </a:solidFill>
            </a:endParaRPr>
          </a:p>
        </p:txBody>
      </p:sp>
      <p:sp>
        <p:nvSpPr>
          <p:cNvPr id="3" name="Содержимое 2"/>
          <p:cNvSpPr>
            <a:spLocks noGrp="1"/>
          </p:cNvSpPr>
          <p:nvPr>
            <p:ph idx="1"/>
          </p:nvPr>
        </p:nvSpPr>
        <p:spPr>
          <a:solidFill>
            <a:schemeClr val="accent1">
              <a:lumMod val="20000"/>
              <a:lumOff val="80000"/>
            </a:schemeClr>
          </a:solidFill>
        </p:spPr>
        <p:txBody>
          <a:bodyPr>
            <a:normAutofit/>
          </a:bodyPr>
          <a:lstStyle/>
          <a:p>
            <a:pPr>
              <a:buFont typeface="Wingdings" pitchFamily="2" charset="2"/>
              <a:buChar char="Ø"/>
            </a:pPr>
            <a:r>
              <a:rPr lang="en-US" sz="2800" dirty="0" smtClean="0"/>
              <a:t>The R.F. Ministry of Economic Development assigned with timely considering foreign investors’ complaints;</a:t>
            </a:r>
          </a:p>
          <a:p>
            <a:pPr>
              <a:buFont typeface="Wingdings" pitchFamily="2" charset="2"/>
              <a:buChar char="Ø"/>
            </a:pPr>
            <a:endParaRPr lang="en-US" sz="2800" dirty="0" smtClean="0"/>
          </a:p>
          <a:p>
            <a:pPr>
              <a:buFont typeface="Wingdings" pitchFamily="2" charset="2"/>
              <a:buChar char="Ø"/>
            </a:pPr>
            <a:r>
              <a:rPr lang="en-US" sz="2800" dirty="0" smtClean="0"/>
              <a:t>The First Vice-Chairman of the Russian Government Mr. Igor I. </a:t>
            </a:r>
            <a:r>
              <a:rPr lang="en-US" sz="2800" dirty="0" err="1" smtClean="0"/>
              <a:t>Shuvalov</a:t>
            </a:r>
            <a:r>
              <a:rPr lang="en-US" sz="2800" dirty="0" smtClean="0"/>
              <a:t> appointed Ombudsman in charge of investment issues;</a:t>
            </a:r>
          </a:p>
          <a:p>
            <a:pPr>
              <a:buFont typeface="Wingdings" pitchFamily="2" charset="2"/>
              <a:buChar char="Ø"/>
            </a:pPr>
            <a:endParaRPr lang="en-US" sz="2800" dirty="0" smtClean="0"/>
          </a:p>
          <a:p>
            <a:pPr>
              <a:buFont typeface="Wingdings" pitchFamily="2" charset="2"/>
              <a:buChar char="Ø"/>
            </a:pPr>
            <a:r>
              <a:rPr lang="en-US" sz="2800" dirty="0" smtClean="0"/>
              <a:t>The Consultative Council for Foreign Investment tasked with effectively handling investors’ problems.</a:t>
            </a:r>
          </a:p>
          <a:p>
            <a:pPr>
              <a:buFont typeface="Wingdings" pitchFamily="2" charset="2"/>
              <a:buChar char="Ø"/>
            </a:pPr>
            <a:endParaRPr lang="ru-RU"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rmAutofit/>
          </a:bodyPr>
          <a:lstStyle/>
          <a:p>
            <a:r>
              <a:rPr lang="en-US" sz="2800" dirty="0" smtClean="0">
                <a:solidFill>
                  <a:schemeClr val="accent1">
                    <a:lumMod val="75000"/>
                  </a:schemeClr>
                </a:solidFill>
              </a:rPr>
              <a:t>Russian Direct Investment Fund </a:t>
            </a:r>
            <a:endParaRPr lang="ru-RU" sz="2800" dirty="0">
              <a:solidFill>
                <a:schemeClr val="accent1">
                  <a:lumMod val="75000"/>
                </a:schemeClr>
              </a:solidFill>
            </a:endParaRPr>
          </a:p>
        </p:txBody>
      </p:sp>
      <p:sp>
        <p:nvSpPr>
          <p:cNvPr id="3" name="Содержимое 2"/>
          <p:cNvSpPr>
            <a:spLocks noGrp="1"/>
          </p:cNvSpPr>
          <p:nvPr>
            <p:ph idx="1"/>
          </p:nvPr>
        </p:nvSpPr>
        <p:spPr>
          <a:solidFill>
            <a:schemeClr val="accent1">
              <a:lumMod val="20000"/>
              <a:lumOff val="80000"/>
            </a:schemeClr>
          </a:solidFill>
        </p:spPr>
        <p:txBody>
          <a:bodyPr>
            <a:normAutofit/>
          </a:bodyPr>
          <a:lstStyle/>
          <a:p>
            <a:pPr>
              <a:buFont typeface="Wingdings" pitchFamily="2" charset="2"/>
              <a:buChar char="Ø"/>
            </a:pPr>
            <a:r>
              <a:rPr lang="en-US" sz="2400" dirty="0" smtClean="0"/>
              <a:t>The Russian Fund of Direct Investment is being currently set up in Russia by the Federal Government, represented by the </a:t>
            </a:r>
            <a:r>
              <a:rPr lang="en-US" sz="2400" dirty="0" err="1" smtClean="0"/>
              <a:t>VneshEconomBank</a:t>
            </a:r>
            <a:r>
              <a:rPr lang="en-US" sz="2400" dirty="0" smtClean="0"/>
              <a:t>, a </a:t>
            </a:r>
            <a:r>
              <a:rPr lang="en-US" sz="2400" dirty="0" smtClean="0"/>
              <a:t>state-owned </a:t>
            </a:r>
            <a:r>
              <a:rPr lang="en-US" sz="2400" dirty="0" smtClean="0"/>
              <a:t>one;</a:t>
            </a:r>
          </a:p>
          <a:p>
            <a:pPr>
              <a:buFont typeface="Wingdings" pitchFamily="2" charset="2"/>
              <a:buChar char="Ø"/>
            </a:pPr>
            <a:endParaRPr lang="en-US" sz="2400" dirty="0" smtClean="0"/>
          </a:p>
          <a:p>
            <a:pPr>
              <a:buFont typeface="Wingdings" pitchFamily="2" charset="2"/>
              <a:buChar char="Ø"/>
            </a:pPr>
            <a:r>
              <a:rPr lang="en-US" sz="2400" dirty="0" smtClean="0"/>
              <a:t>The  main purpose of the fund to be achieved is inducing foreign investment by sharing risks with foreign investors  through joint investment in projects of various fields, except the mineral resource sector;</a:t>
            </a:r>
          </a:p>
          <a:p>
            <a:pPr>
              <a:buFont typeface="Wingdings" pitchFamily="2" charset="2"/>
              <a:buChar char="Ø"/>
            </a:pPr>
            <a:endParaRPr lang="en-US" sz="2400" dirty="0" smtClean="0"/>
          </a:p>
          <a:p>
            <a:pPr>
              <a:buFont typeface="Wingdings" pitchFamily="2" charset="2"/>
              <a:buChar char="Ø"/>
            </a:pPr>
            <a:r>
              <a:rPr lang="en-US" sz="2400" dirty="0" smtClean="0"/>
              <a:t> As a result, from USD 60 up to 90 billion are estimated to be gained by Russia over the next five years.   </a:t>
            </a:r>
            <a:endParaRPr lang="ru-RU"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rmAutofit/>
          </a:bodyPr>
          <a:lstStyle/>
          <a:p>
            <a:r>
              <a:rPr lang="en-US" sz="2800" dirty="0" smtClean="0">
                <a:solidFill>
                  <a:schemeClr val="accent1">
                    <a:lumMod val="75000"/>
                  </a:schemeClr>
                </a:solidFill>
              </a:rPr>
              <a:t>Modernization and Technological Renovation Strategy</a:t>
            </a:r>
            <a:endParaRPr lang="ru-RU" sz="2800" dirty="0">
              <a:solidFill>
                <a:schemeClr val="accent1">
                  <a:lumMod val="75000"/>
                </a:schemeClr>
              </a:solidFill>
            </a:endParaRPr>
          </a:p>
        </p:txBody>
      </p:sp>
      <p:sp>
        <p:nvSpPr>
          <p:cNvPr id="3" name="Содержимое 2"/>
          <p:cNvSpPr>
            <a:spLocks noGrp="1"/>
          </p:cNvSpPr>
          <p:nvPr>
            <p:ph idx="1"/>
          </p:nvPr>
        </p:nvSpPr>
        <p:spPr>
          <a:solidFill>
            <a:schemeClr val="accent1">
              <a:lumMod val="20000"/>
              <a:lumOff val="80000"/>
            </a:schemeClr>
          </a:solidFill>
        </p:spPr>
        <p:txBody>
          <a:bodyPr/>
          <a:lstStyle/>
          <a:p>
            <a:pPr algn="ctr">
              <a:buNone/>
            </a:pPr>
            <a:r>
              <a:rPr lang="en-US" dirty="0" smtClean="0"/>
              <a:t>Main priorities:</a:t>
            </a:r>
          </a:p>
          <a:p>
            <a:pPr>
              <a:buFont typeface="Wingdings" pitchFamily="2" charset="2"/>
              <a:buChar char="Ø"/>
            </a:pPr>
            <a:r>
              <a:rPr lang="en-US" dirty="0" smtClean="0"/>
              <a:t>Energy efficiency and resource saving;</a:t>
            </a:r>
          </a:p>
          <a:p>
            <a:pPr>
              <a:buFont typeface="Wingdings" pitchFamily="2" charset="2"/>
              <a:buChar char="Ø"/>
            </a:pPr>
            <a:r>
              <a:rPr lang="en-US" dirty="0" smtClean="0"/>
              <a:t>Nuclear technologies;</a:t>
            </a:r>
          </a:p>
          <a:p>
            <a:pPr>
              <a:buFont typeface="Wingdings" pitchFamily="2" charset="2"/>
              <a:buChar char="Ø"/>
            </a:pPr>
            <a:r>
              <a:rPr lang="en-US" dirty="0" smtClean="0"/>
              <a:t>Computing </a:t>
            </a:r>
            <a:r>
              <a:rPr lang="en-US" dirty="0" smtClean="0"/>
              <a:t>technologies and software;</a:t>
            </a:r>
          </a:p>
          <a:p>
            <a:pPr>
              <a:buFont typeface="Wingdings" pitchFamily="2" charset="2"/>
              <a:buChar char="Ø"/>
            </a:pPr>
            <a:r>
              <a:rPr lang="en-US" dirty="0" smtClean="0"/>
              <a:t>Space technologies and telecommunications;</a:t>
            </a:r>
          </a:p>
          <a:p>
            <a:pPr>
              <a:buFont typeface="Wingdings" pitchFamily="2" charset="2"/>
              <a:buChar char="Ø"/>
            </a:pPr>
            <a:r>
              <a:rPr lang="en-US" dirty="0" smtClean="0"/>
              <a:t>Medical equipment and pharmaceutical industry. </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rmAutofit/>
          </a:bodyPr>
          <a:lstStyle/>
          <a:p>
            <a:r>
              <a:rPr lang="en-US" sz="2800" dirty="0" smtClean="0">
                <a:solidFill>
                  <a:schemeClr val="accent1">
                    <a:lumMod val="75000"/>
                  </a:schemeClr>
                </a:solidFill>
              </a:rPr>
              <a:t>Russia’s Foreign Investment–Relevant </a:t>
            </a:r>
            <a:br>
              <a:rPr lang="en-US" sz="2800" dirty="0" smtClean="0">
                <a:solidFill>
                  <a:schemeClr val="accent1">
                    <a:lumMod val="75000"/>
                  </a:schemeClr>
                </a:solidFill>
              </a:rPr>
            </a:br>
            <a:r>
              <a:rPr lang="en-US" sz="2800" dirty="0" smtClean="0">
                <a:solidFill>
                  <a:schemeClr val="accent1">
                    <a:lumMod val="75000"/>
                  </a:schemeClr>
                </a:solidFill>
              </a:rPr>
              <a:t>Essential Highlights</a:t>
            </a:r>
            <a:endParaRPr lang="ru-RU" sz="2800" dirty="0">
              <a:solidFill>
                <a:srgbClr val="FF0000"/>
              </a:solidFill>
            </a:endParaRPr>
          </a:p>
        </p:txBody>
      </p:sp>
      <p:sp>
        <p:nvSpPr>
          <p:cNvPr id="3" name="Содержимое 2"/>
          <p:cNvSpPr>
            <a:spLocks noGrp="1"/>
          </p:cNvSpPr>
          <p:nvPr>
            <p:ph idx="1"/>
          </p:nvPr>
        </p:nvSpPr>
        <p:spPr>
          <a:solidFill>
            <a:schemeClr val="accent1">
              <a:lumMod val="20000"/>
              <a:lumOff val="80000"/>
            </a:schemeClr>
          </a:solidFill>
        </p:spPr>
        <p:txBody>
          <a:bodyPr>
            <a:normAutofit lnSpcReduction="10000"/>
          </a:bodyPr>
          <a:lstStyle/>
          <a:p>
            <a:pPr>
              <a:buFont typeface="Wingdings" pitchFamily="2" charset="2"/>
              <a:buChar char="Ø"/>
            </a:pPr>
            <a:r>
              <a:rPr lang="en-US" sz="1800" dirty="0" smtClean="0"/>
              <a:t>Following a 4-percent growth in 2010, Russia’s GDP is estimated to rise by 4.2 % this year (official outlook);</a:t>
            </a:r>
          </a:p>
          <a:p>
            <a:pPr>
              <a:buFont typeface="Wingdings" pitchFamily="2" charset="2"/>
              <a:buChar char="Ø"/>
            </a:pPr>
            <a:r>
              <a:rPr lang="en-US" sz="1800" dirty="0" smtClean="0"/>
              <a:t>Yearly consumer price indices: 8.8 % (2009), 8.8 % (2010), 6.5-7.5 % (2011, official outlook); </a:t>
            </a:r>
          </a:p>
          <a:p>
            <a:pPr>
              <a:buFont typeface="Wingdings" pitchFamily="2" charset="2"/>
              <a:buChar char="Ø"/>
            </a:pPr>
            <a:r>
              <a:rPr lang="en-US" sz="1800" dirty="0" smtClean="0"/>
              <a:t> </a:t>
            </a:r>
            <a:r>
              <a:rPr lang="en-US" sz="1800" dirty="0" smtClean="0"/>
              <a:t>Relatively </a:t>
            </a:r>
            <a:r>
              <a:rPr lang="en-US" sz="1800" dirty="0" smtClean="0"/>
              <a:t>small foreign debt of Russian state institutions – USD </a:t>
            </a:r>
            <a:r>
              <a:rPr lang="en-US" sz="1800" dirty="0" smtClean="0"/>
              <a:t>34.0 billion </a:t>
            </a:r>
            <a:r>
              <a:rPr lang="en-US" sz="1800" dirty="0" smtClean="0"/>
              <a:t>(as of April 1, 2011);</a:t>
            </a:r>
          </a:p>
          <a:p>
            <a:pPr>
              <a:buFont typeface="Wingdings" pitchFamily="2" charset="2"/>
              <a:buChar char="Ø"/>
            </a:pPr>
            <a:r>
              <a:rPr lang="en-US" sz="1800" dirty="0" smtClean="0"/>
              <a:t>Ongoing climb in gold and currency reserves: USD 439.5 billion (01.01.2010)-&gt; USD 479.4 billion (01.01.2011) -&gt; USD 521.1 billion (01.06.2011);</a:t>
            </a:r>
          </a:p>
          <a:p>
            <a:pPr>
              <a:buFont typeface="Wingdings" pitchFamily="2" charset="2"/>
              <a:buChar char="Ø"/>
            </a:pPr>
            <a:r>
              <a:rPr lang="en-US" sz="1800" dirty="0" smtClean="0"/>
              <a:t>Reserve Fund: USD 26.6 billion (01.06.2011);</a:t>
            </a:r>
          </a:p>
          <a:p>
            <a:pPr>
              <a:buFont typeface="Wingdings" pitchFamily="2" charset="2"/>
              <a:buChar char="Ø"/>
            </a:pPr>
            <a:r>
              <a:rPr lang="en-US" sz="1800" dirty="0" smtClean="0"/>
              <a:t>National Welfare Fund: USD 92.5 billion (01.06.2011);</a:t>
            </a:r>
          </a:p>
          <a:p>
            <a:pPr>
              <a:buFont typeface="Wingdings" pitchFamily="2" charset="2"/>
              <a:buChar char="Ø"/>
            </a:pPr>
            <a:r>
              <a:rPr lang="en-US" sz="1800" dirty="0" smtClean="0"/>
              <a:t>Sovereign credit ratings: Baa2 (Moody’s), BBB+ (Fitch), BBB+ (Standard &amp; Poor’s); </a:t>
            </a:r>
          </a:p>
          <a:p>
            <a:pPr>
              <a:buFont typeface="Wingdings" pitchFamily="2" charset="2"/>
              <a:buChar char="Ø"/>
            </a:pPr>
            <a:r>
              <a:rPr lang="en-US" sz="1800" dirty="0" smtClean="0"/>
              <a:t>Russia’s cumulative total foreign investment: USD 300.1 billion (as of December 31, 2010), USD 301.1 billion (as of March 31, 2011);</a:t>
            </a:r>
          </a:p>
          <a:p>
            <a:pPr>
              <a:buFont typeface="Wingdings" pitchFamily="2" charset="2"/>
              <a:buChar char="Ø"/>
            </a:pPr>
            <a:r>
              <a:rPr lang="en-US" sz="1800" dirty="0" smtClean="0"/>
              <a:t>Russia’s cumulative FDI: USD 116.2 billion (as of December 31, 2010), USD </a:t>
            </a:r>
            <a:r>
              <a:rPr lang="en-US" sz="1800" dirty="0" smtClean="0"/>
              <a:t>120.3 billion </a:t>
            </a:r>
            <a:r>
              <a:rPr lang="en-US" sz="1800" dirty="0" smtClean="0"/>
              <a:t>(as of March 31, 2011).</a:t>
            </a:r>
            <a:endParaRPr lang="ru-RU" sz="1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rmAutofit/>
          </a:bodyPr>
          <a:lstStyle/>
          <a:p>
            <a:r>
              <a:rPr lang="en-US" sz="2800" dirty="0" smtClean="0">
                <a:solidFill>
                  <a:schemeClr val="accent1">
                    <a:lumMod val="75000"/>
                  </a:schemeClr>
                </a:solidFill>
              </a:rPr>
              <a:t>Russia’s Total Foreign Investment Cumulative</a:t>
            </a:r>
            <a:br>
              <a:rPr lang="en-US" sz="2800" dirty="0" smtClean="0">
                <a:solidFill>
                  <a:schemeClr val="accent1">
                    <a:lumMod val="75000"/>
                  </a:schemeClr>
                </a:solidFill>
              </a:rPr>
            </a:br>
            <a:r>
              <a:rPr lang="en-US" sz="2800" dirty="0" smtClean="0">
                <a:solidFill>
                  <a:schemeClr val="accent1">
                    <a:lumMod val="75000"/>
                  </a:schemeClr>
                </a:solidFill>
              </a:rPr>
              <a:t>Yearly Trends</a:t>
            </a:r>
            <a:endParaRPr lang="ru-RU" sz="2800" dirty="0">
              <a:solidFill>
                <a:schemeClr val="accent1">
                  <a:lumMod val="75000"/>
                </a:schemeClr>
              </a:solidFill>
            </a:endParaRPr>
          </a:p>
        </p:txBody>
      </p:sp>
      <p:graphicFrame>
        <p:nvGraphicFramePr>
          <p:cNvPr id="4" name="Содержимое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rmAutofit/>
          </a:bodyPr>
          <a:lstStyle/>
          <a:p>
            <a:r>
              <a:rPr lang="en-US" sz="2800" dirty="0" smtClean="0">
                <a:solidFill>
                  <a:schemeClr val="accent1">
                    <a:lumMod val="75000"/>
                  </a:schemeClr>
                </a:solidFill>
              </a:rPr>
              <a:t>Russia’s FDI Cumulative Yearly Trends</a:t>
            </a:r>
            <a:endParaRPr lang="ru-RU" sz="2800" dirty="0">
              <a:solidFill>
                <a:schemeClr val="accent1">
                  <a:lumMod val="75000"/>
                </a:schemeClr>
              </a:solidFill>
            </a:endParaRPr>
          </a:p>
        </p:txBody>
      </p:sp>
      <p:graphicFrame>
        <p:nvGraphicFramePr>
          <p:cNvPr id="4" name="Содержимое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rmAutofit/>
          </a:bodyPr>
          <a:lstStyle/>
          <a:p>
            <a:r>
              <a:rPr lang="en-US" sz="2800" dirty="0" smtClean="0">
                <a:solidFill>
                  <a:schemeClr val="accent1">
                    <a:lumMod val="75000"/>
                  </a:schemeClr>
                </a:solidFill>
              </a:rPr>
              <a:t>Russia’s Cumulative Total Foreign Investment </a:t>
            </a:r>
            <a:br>
              <a:rPr lang="en-US" sz="2800" dirty="0" smtClean="0">
                <a:solidFill>
                  <a:schemeClr val="accent1">
                    <a:lumMod val="75000"/>
                  </a:schemeClr>
                </a:solidFill>
              </a:rPr>
            </a:br>
            <a:r>
              <a:rPr lang="en-US" sz="2800" dirty="0" err="1" smtClean="0">
                <a:solidFill>
                  <a:schemeClr val="accent1">
                    <a:lumMod val="75000"/>
                  </a:schemeClr>
                </a:solidFill>
              </a:rPr>
              <a:t>Sectoral</a:t>
            </a:r>
            <a:r>
              <a:rPr lang="en-US" sz="2800" dirty="0" smtClean="0">
                <a:solidFill>
                  <a:schemeClr val="accent1">
                    <a:lumMod val="75000"/>
                  </a:schemeClr>
                </a:solidFill>
              </a:rPr>
              <a:t> Breakdown</a:t>
            </a:r>
            <a:endParaRPr lang="ru-RU" sz="2800" dirty="0">
              <a:solidFill>
                <a:schemeClr val="accent1">
                  <a:lumMod val="75000"/>
                </a:schemeClr>
              </a:solidFill>
            </a:endParaRPr>
          </a:p>
        </p:txBody>
      </p:sp>
      <p:graphicFrame>
        <p:nvGraphicFramePr>
          <p:cNvPr id="4" name="Содержимое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rmAutofit/>
          </a:bodyPr>
          <a:lstStyle/>
          <a:p>
            <a:r>
              <a:rPr lang="en-US" sz="2800" dirty="0" smtClean="0">
                <a:solidFill>
                  <a:schemeClr val="accent1">
                    <a:lumMod val="75000"/>
                  </a:schemeClr>
                </a:solidFill>
              </a:rPr>
              <a:t>TOP-10 Foreign Investor Countries </a:t>
            </a:r>
            <a:br>
              <a:rPr lang="en-US" sz="2800" dirty="0" smtClean="0">
                <a:solidFill>
                  <a:schemeClr val="accent1">
                    <a:lumMod val="75000"/>
                  </a:schemeClr>
                </a:solidFill>
              </a:rPr>
            </a:br>
            <a:r>
              <a:rPr lang="en-US" sz="2800" dirty="0" smtClean="0">
                <a:solidFill>
                  <a:schemeClr val="accent1">
                    <a:lumMod val="75000"/>
                  </a:schemeClr>
                </a:solidFill>
              </a:rPr>
              <a:t>in Russia’s Cumulative Total Foreign Investment</a:t>
            </a:r>
            <a:endParaRPr lang="ru-RU" sz="2800" dirty="0">
              <a:solidFill>
                <a:schemeClr val="accent1">
                  <a:lumMod val="75000"/>
                </a:schemeClr>
              </a:solidFill>
            </a:endParaRPr>
          </a:p>
        </p:txBody>
      </p:sp>
      <p:graphicFrame>
        <p:nvGraphicFramePr>
          <p:cNvPr id="4" name="Содержимое 3"/>
          <p:cNvGraphicFramePr>
            <a:graphicFrameLocks noGrp="1"/>
          </p:cNvGraphicFramePr>
          <p:nvPr>
            <p:ph idx="1"/>
          </p:nvPr>
        </p:nvGraphicFramePr>
        <p:xfrm>
          <a:off x="457200" y="1600200"/>
          <a:ext cx="8229600" cy="5191760"/>
        </p:xfrm>
        <a:graphic>
          <a:graphicData uri="http://schemas.openxmlformats.org/drawingml/2006/table">
            <a:tbl>
              <a:tblPr firstRow="1" bandRow="1">
                <a:tableStyleId>{5C22544A-7EE6-4342-B048-85BDC9FD1C3A}</a:tableStyleId>
              </a:tblPr>
              <a:tblGrid>
                <a:gridCol w="2743200"/>
                <a:gridCol w="2743200"/>
                <a:gridCol w="2743200"/>
              </a:tblGrid>
              <a:tr h="370840">
                <a:tc rowSpan="2">
                  <a:txBody>
                    <a:bodyPr/>
                    <a:lstStyle/>
                    <a:p>
                      <a:pPr algn="ctr"/>
                      <a:r>
                        <a:rPr lang="en-US" sz="1600" dirty="0" smtClean="0"/>
                        <a:t>source: </a:t>
                      </a:r>
                      <a:r>
                        <a:rPr lang="en-US" sz="1600" dirty="0" smtClean="0"/>
                        <a:t>R.F. Federal </a:t>
                      </a:r>
                      <a:r>
                        <a:rPr lang="en-US" sz="1600" dirty="0" smtClean="0"/>
                        <a:t>Statistics </a:t>
                      </a:r>
                      <a:r>
                        <a:rPr lang="en-US" sz="1600" dirty="0" smtClean="0"/>
                        <a:t>Service </a:t>
                      </a:r>
                      <a:endParaRPr lang="en-US" sz="1600" dirty="0" smtClean="0"/>
                    </a:p>
                  </a:txBody>
                  <a:tcPr/>
                </a:tc>
                <a:tc gridSpan="2">
                  <a:txBody>
                    <a:bodyPr/>
                    <a:lstStyle/>
                    <a:p>
                      <a:pPr algn="ctr"/>
                      <a:r>
                        <a:rPr lang="en-US" dirty="0" smtClean="0"/>
                        <a:t>Cumulative Foreign Investment, as of March 31, 2011</a:t>
                      </a:r>
                      <a:endParaRPr lang="ru-RU" dirty="0"/>
                    </a:p>
                  </a:txBody>
                  <a:tcPr/>
                </a:tc>
                <a:tc hMerge="1">
                  <a:txBody>
                    <a:bodyPr/>
                    <a:lstStyle/>
                    <a:p>
                      <a:pPr algn="ctr"/>
                      <a:endParaRPr lang="ru-RU" dirty="0"/>
                    </a:p>
                  </a:txBody>
                  <a:tcPr/>
                </a:tc>
              </a:tr>
              <a:tr h="370840">
                <a:tc vMerge="1">
                  <a:txBody>
                    <a:bodyPr/>
                    <a:lstStyle/>
                    <a:p>
                      <a:pPr algn="ctr"/>
                      <a:endParaRPr lang="ru-RU" dirty="0"/>
                    </a:p>
                  </a:txBody>
                  <a:tcPr/>
                </a:tc>
                <a:tc>
                  <a:txBody>
                    <a:bodyPr/>
                    <a:lstStyle/>
                    <a:p>
                      <a:pPr algn="ctr"/>
                      <a:r>
                        <a:rPr lang="en-US" dirty="0" smtClean="0"/>
                        <a:t>Total, USD billion</a:t>
                      </a:r>
                      <a:endParaRPr lang="ru-RU" dirty="0"/>
                    </a:p>
                  </a:txBody>
                  <a:tcPr/>
                </a:tc>
                <a:tc>
                  <a:txBody>
                    <a:bodyPr/>
                    <a:lstStyle/>
                    <a:p>
                      <a:pPr algn="ctr"/>
                      <a:r>
                        <a:rPr lang="en-US" dirty="0" smtClean="0"/>
                        <a:t>Share in Total, %</a:t>
                      </a:r>
                      <a:endParaRPr lang="ru-RU" dirty="0"/>
                    </a:p>
                  </a:txBody>
                  <a:tcPr/>
                </a:tc>
              </a:tr>
              <a:tr h="370840">
                <a:tc>
                  <a:txBody>
                    <a:bodyPr/>
                    <a:lstStyle/>
                    <a:p>
                      <a:pPr algn="ctr"/>
                      <a:r>
                        <a:rPr lang="en-US" dirty="0" smtClean="0"/>
                        <a:t>Total</a:t>
                      </a:r>
                      <a:endParaRPr lang="ru-RU" dirty="0"/>
                    </a:p>
                  </a:txBody>
                  <a:tcPr/>
                </a:tc>
                <a:tc>
                  <a:txBody>
                    <a:bodyPr/>
                    <a:lstStyle/>
                    <a:p>
                      <a:pPr algn="ctr"/>
                      <a:r>
                        <a:rPr lang="en-US" dirty="0" smtClean="0"/>
                        <a:t>301.1</a:t>
                      </a:r>
                      <a:endParaRPr lang="ru-RU" dirty="0"/>
                    </a:p>
                  </a:txBody>
                  <a:tcPr/>
                </a:tc>
                <a:tc>
                  <a:txBody>
                    <a:bodyPr/>
                    <a:lstStyle/>
                    <a:p>
                      <a:pPr algn="ctr"/>
                      <a:r>
                        <a:rPr lang="en-US" dirty="0" smtClean="0"/>
                        <a:t>100</a:t>
                      </a:r>
                      <a:endParaRPr lang="ru-RU" dirty="0"/>
                    </a:p>
                  </a:txBody>
                  <a:tcPr/>
                </a:tc>
              </a:tr>
              <a:tr h="370840">
                <a:tc gridSpan="3">
                  <a:txBody>
                    <a:bodyPr/>
                    <a:lstStyle/>
                    <a:p>
                      <a:pPr algn="l"/>
                      <a:r>
                        <a:rPr lang="en-US" dirty="0" smtClean="0"/>
                        <a:t>including:</a:t>
                      </a:r>
                      <a:endParaRPr lang="ru-RU" dirty="0"/>
                    </a:p>
                  </a:txBody>
                  <a:tcPr/>
                </a:tc>
                <a:tc hMerge="1">
                  <a:txBody>
                    <a:bodyPr/>
                    <a:lstStyle/>
                    <a:p>
                      <a:pPr algn="ctr"/>
                      <a:endParaRPr lang="ru-RU" dirty="0"/>
                    </a:p>
                  </a:txBody>
                  <a:tcPr/>
                </a:tc>
                <a:tc hMerge="1">
                  <a:txBody>
                    <a:bodyPr/>
                    <a:lstStyle/>
                    <a:p>
                      <a:pPr algn="ctr"/>
                      <a:endParaRPr lang="ru-RU" dirty="0"/>
                    </a:p>
                  </a:txBody>
                  <a:tcPr/>
                </a:tc>
              </a:tr>
              <a:tr h="370840">
                <a:tc>
                  <a:txBody>
                    <a:bodyPr/>
                    <a:lstStyle/>
                    <a:p>
                      <a:pPr algn="ctr"/>
                      <a:r>
                        <a:rPr lang="en-US" dirty="0" smtClean="0"/>
                        <a:t>Cyprus</a:t>
                      </a:r>
                      <a:endParaRPr lang="ru-RU" dirty="0"/>
                    </a:p>
                  </a:txBody>
                  <a:tcPr/>
                </a:tc>
                <a:tc>
                  <a:txBody>
                    <a:bodyPr/>
                    <a:lstStyle/>
                    <a:p>
                      <a:pPr algn="ctr"/>
                      <a:r>
                        <a:rPr lang="en-US" dirty="0" smtClean="0"/>
                        <a:t>64.2</a:t>
                      </a:r>
                      <a:endParaRPr lang="ru-RU" dirty="0"/>
                    </a:p>
                  </a:txBody>
                  <a:tcPr/>
                </a:tc>
                <a:tc>
                  <a:txBody>
                    <a:bodyPr/>
                    <a:lstStyle/>
                    <a:p>
                      <a:pPr algn="ctr"/>
                      <a:r>
                        <a:rPr lang="en-US" dirty="0" smtClean="0"/>
                        <a:t>21.3</a:t>
                      </a:r>
                      <a:endParaRPr lang="ru-RU" dirty="0"/>
                    </a:p>
                  </a:txBody>
                  <a:tcPr/>
                </a:tc>
              </a:tr>
              <a:tr h="370840">
                <a:tc>
                  <a:txBody>
                    <a:bodyPr/>
                    <a:lstStyle/>
                    <a:p>
                      <a:pPr algn="ctr"/>
                      <a:r>
                        <a:rPr lang="en-US" dirty="0" smtClean="0"/>
                        <a:t>Netherlands</a:t>
                      </a:r>
                      <a:endParaRPr lang="ru-RU" dirty="0"/>
                    </a:p>
                  </a:txBody>
                  <a:tcPr/>
                </a:tc>
                <a:tc>
                  <a:txBody>
                    <a:bodyPr/>
                    <a:lstStyle/>
                    <a:p>
                      <a:pPr algn="ctr"/>
                      <a:r>
                        <a:rPr lang="en-US" dirty="0" smtClean="0"/>
                        <a:t>41.7</a:t>
                      </a:r>
                      <a:endParaRPr lang="ru-RU" dirty="0"/>
                    </a:p>
                  </a:txBody>
                  <a:tcPr/>
                </a:tc>
                <a:tc>
                  <a:txBody>
                    <a:bodyPr/>
                    <a:lstStyle/>
                    <a:p>
                      <a:pPr algn="ctr"/>
                      <a:r>
                        <a:rPr lang="en-US" dirty="0" smtClean="0"/>
                        <a:t>13.9</a:t>
                      </a:r>
                      <a:endParaRPr lang="ru-RU" dirty="0"/>
                    </a:p>
                  </a:txBody>
                  <a:tcPr/>
                </a:tc>
              </a:tr>
              <a:tr h="370840">
                <a:tc>
                  <a:txBody>
                    <a:bodyPr/>
                    <a:lstStyle/>
                    <a:p>
                      <a:pPr algn="ctr"/>
                      <a:r>
                        <a:rPr lang="en-US" dirty="0" smtClean="0"/>
                        <a:t>Luxemburg</a:t>
                      </a:r>
                      <a:endParaRPr lang="ru-RU" dirty="0"/>
                    </a:p>
                  </a:txBody>
                  <a:tcPr/>
                </a:tc>
                <a:tc>
                  <a:txBody>
                    <a:bodyPr/>
                    <a:lstStyle/>
                    <a:p>
                      <a:pPr algn="ctr"/>
                      <a:r>
                        <a:rPr lang="en-US" dirty="0" smtClean="0"/>
                        <a:t>34.0</a:t>
                      </a:r>
                      <a:endParaRPr lang="ru-RU" dirty="0"/>
                    </a:p>
                  </a:txBody>
                  <a:tcPr/>
                </a:tc>
                <a:tc>
                  <a:txBody>
                    <a:bodyPr/>
                    <a:lstStyle/>
                    <a:p>
                      <a:pPr algn="ctr"/>
                      <a:r>
                        <a:rPr lang="en-US" dirty="0" smtClean="0"/>
                        <a:t>11.3</a:t>
                      </a:r>
                      <a:endParaRPr lang="ru-RU" dirty="0"/>
                    </a:p>
                  </a:txBody>
                  <a:tcPr/>
                </a:tc>
              </a:tr>
              <a:tr h="370840">
                <a:tc>
                  <a:txBody>
                    <a:bodyPr/>
                    <a:lstStyle/>
                    <a:p>
                      <a:pPr algn="ctr"/>
                      <a:r>
                        <a:rPr lang="en-US" dirty="0" smtClean="0"/>
                        <a:t>Germany</a:t>
                      </a:r>
                      <a:endParaRPr lang="ru-RU" dirty="0"/>
                    </a:p>
                  </a:txBody>
                  <a:tcPr/>
                </a:tc>
                <a:tc>
                  <a:txBody>
                    <a:bodyPr/>
                    <a:lstStyle/>
                    <a:p>
                      <a:pPr algn="ctr"/>
                      <a:r>
                        <a:rPr lang="en-US" dirty="0" smtClean="0"/>
                        <a:t>27.9</a:t>
                      </a:r>
                      <a:endParaRPr lang="ru-RU" dirty="0"/>
                    </a:p>
                  </a:txBody>
                  <a:tcPr/>
                </a:tc>
                <a:tc>
                  <a:txBody>
                    <a:bodyPr/>
                    <a:lstStyle/>
                    <a:p>
                      <a:pPr algn="ctr"/>
                      <a:r>
                        <a:rPr lang="en-US" dirty="0" smtClean="0"/>
                        <a:t>9.3</a:t>
                      </a:r>
                      <a:endParaRPr lang="ru-RU" dirty="0"/>
                    </a:p>
                  </a:txBody>
                  <a:tcPr/>
                </a:tc>
              </a:tr>
              <a:tr h="370840">
                <a:tc>
                  <a:txBody>
                    <a:bodyPr/>
                    <a:lstStyle/>
                    <a:p>
                      <a:pPr algn="ctr"/>
                      <a:r>
                        <a:rPr lang="en-US" dirty="0" smtClean="0"/>
                        <a:t>China</a:t>
                      </a:r>
                      <a:endParaRPr lang="ru-RU" dirty="0"/>
                    </a:p>
                  </a:txBody>
                  <a:tcPr/>
                </a:tc>
                <a:tc>
                  <a:txBody>
                    <a:bodyPr/>
                    <a:lstStyle/>
                    <a:p>
                      <a:pPr algn="ctr"/>
                      <a:r>
                        <a:rPr lang="en-US" dirty="0" smtClean="0"/>
                        <a:t>26.7</a:t>
                      </a:r>
                      <a:endParaRPr lang="ru-RU" dirty="0"/>
                    </a:p>
                  </a:txBody>
                  <a:tcPr/>
                </a:tc>
                <a:tc>
                  <a:txBody>
                    <a:bodyPr/>
                    <a:lstStyle/>
                    <a:p>
                      <a:pPr algn="ctr"/>
                      <a:r>
                        <a:rPr lang="en-US" dirty="0" smtClean="0"/>
                        <a:t>8.9</a:t>
                      </a:r>
                      <a:endParaRPr lang="ru-RU" dirty="0"/>
                    </a:p>
                  </a:txBody>
                  <a:tcPr/>
                </a:tc>
              </a:tr>
              <a:tr h="370840">
                <a:tc>
                  <a:txBody>
                    <a:bodyPr/>
                    <a:lstStyle/>
                    <a:p>
                      <a:pPr algn="ctr"/>
                      <a:r>
                        <a:rPr lang="en-US" dirty="0" smtClean="0"/>
                        <a:t>Great Britain</a:t>
                      </a:r>
                      <a:endParaRPr lang="ru-RU" dirty="0"/>
                    </a:p>
                  </a:txBody>
                  <a:tcPr/>
                </a:tc>
                <a:tc>
                  <a:txBody>
                    <a:bodyPr/>
                    <a:lstStyle/>
                    <a:p>
                      <a:pPr algn="ctr"/>
                      <a:r>
                        <a:rPr lang="en-US" dirty="0" smtClean="0"/>
                        <a:t>20.7</a:t>
                      </a:r>
                      <a:endParaRPr lang="ru-RU" dirty="0"/>
                    </a:p>
                  </a:txBody>
                  <a:tcPr/>
                </a:tc>
                <a:tc>
                  <a:txBody>
                    <a:bodyPr/>
                    <a:lstStyle/>
                    <a:p>
                      <a:pPr algn="ctr"/>
                      <a:r>
                        <a:rPr lang="en-US" dirty="0" smtClean="0"/>
                        <a:t>6.9</a:t>
                      </a:r>
                      <a:endParaRPr lang="ru-RU" dirty="0"/>
                    </a:p>
                  </a:txBody>
                  <a:tcPr/>
                </a:tc>
              </a:tr>
              <a:tr h="370840">
                <a:tc>
                  <a:txBody>
                    <a:bodyPr/>
                    <a:lstStyle/>
                    <a:p>
                      <a:pPr algn="ctr"/>
                      <a:r>
                        <a:rPr lang="en-US" dirty="0" smtClean="0"/>
                        <a:t>Ireland</a:t>
                      </a:r>
                      <a:endParaRPr lang="ru-RU" dirty="0"/>
                    </a:p>
                  </a:txBody>
                  <a:tcPr/>
                </a:tc>
                <a:tc>
                  <a:txBody>
                    <a:bodyPr/>
                    <a:lstStyle/>
                    <a:p>
                      <a:pPr algn="ctr"/>
                      <a:r>
                        <a:rPr lang="en-US" dirty="0" smtClean="0"/>
                        <a:t>12.8</a:t>
                      </a:r>
                      <a:endParaRPr lang="ru-RU" dirty="0"/>
                    </a:p>
                  </a:txBody>
                  <a:tcPr/>
                </a:tc>
                <a:tc>
                  <a:txBody>
                    <a:bodyPr/>
                    <a:lstStyle/>
                    <a:p>
                      <a:pPr algn="ctr"/>
                      <a:r>
                        <a:rPr lang="en-US" dirty="0" smtClean="0"/>
                        <a:t>4.2</a:t>
                      </a:r>
                      <a:endParaRPr lang="ru-RU" dirty="0"/>
                    </a:p>
                  </a:txBody>
                  <a:tcPr/>
                </a:tc>
              </a:tr>
              <a:tr h="370840">
                <a:tc>
                  <a:txBody>
                    <a:bodyPr/>
                    <a:lstStyle/>
                    <a:p>
                      <a:pPr algn="ctr"/>
                      <a:r>
                        <a:rPr lang="en-US" dirty="0" smtClean="0"/>
                        <a:t>Japan</a:t>
                      </a:r>
                      <a:endParaRPr lang="ru-RU" dirty="0"/>
                    </a:p>
                  </a:txBody>
                  <a:tcPr/>
                </a:tc>
                <a:tc>
                  <a:txBody>
                    <a:bodyPr/>
                    <a:lstStyle/>
                    <a:p>
                      <a:pPr algn="ctr"/>
                      <a:r>
                        <a:rPr lang="en-US" dirty="0" smtClean="0"/>
                        <a:t>9.2</a:t>
                      </a:r>
                      <a:endParaRPr lang="ru-RU" dirty="0"/>
                    </a:p>
                  </a:txBody>
                  <a:tcPr/>
                </a:tc>
                <a:tc>
                  <a:txBody>
                    <a:bodyPr/>
                    <a:lstStyle/>
                    <a:p>
                      <a:pPr algn="ctr"/>
                      <a:r>
                        <a:rPr lang="en-US" dirty="0" smtClean="0"/>
                        <a:t>3.0</a:t>
                      </a:r>
                      <a:endParaRPr lang="ru-RU" dirty="0"/>
                    </a:p>
                  </a:txBody>
                  <a:tcPr/>
                </a:tc>
              </a:tr>
              <a:tr h="370840">
                <a:tc>
                  <a:txBody>
                    <a:bodyPr/>
                    <a:lstStyle/>
                    <a:p>
                      <a:pPr algn="ctr"/>
                      <a:r>
                        <a:rPr lang="en-US" dirty="0" smtClean="0"/>
                        <a:t>France</a:t>
                      </a:r>
                      <a:endParaRPr lang="ru-RU" dirty="0"/>
                    </a:p>
                  </a:txBody>
                  <a:tcPr/>
                </a:tc>
                <a:tc>
                  <a:txBody>
                    <a:bodyPr/>
                    <a:lstStyle/>
                    <a:p>
                      <a:pPr algn="ctr"/>
                      <a:r>
                        <a:rPr lang="en-US" dirty="0" smtClean="0"/>
                        <a:t>8.5</a:t>
                      </a:r>
                      <a:endParaRPr lang="ru-RU" dirty="0"/>
                    </a:p>
                  </a:txBody>
                  <a:tcPr/>
                </a:tc>
                <a:tc>
                  <a:txBody>
                    <a:bodyPr/>
                    <a:lstStyle/>
                    <a:p>
                      <a:pPr algn="ctr"/>
                      <a:r>
                        <a:rPr lang="en-US" dirty="0" smtClean="0"/>
                        <a:t>2.8</a:t>
                      </a:r>
                      <a:endParaRPr lang="ru-RU" dirty="0"/>
                    </a:p>
                  </a:txBody>
                  <a:tcPr/>
                </a:tc>
              </a:tr>
              <a:tr h="370840">
                <a:tc>
                  <a:txBody>
                    <a:bodyPr/>
                    <a:lstStyle/>
                    <a:p>
                      <a:pPr algn="ctr"/>
                      <a:r>
                        <a:rPr lang="en-US" dirty="0" smtClean="0"/>
                        <a:t>USA</a:t>
                      </a:r>
                      <a:endParaRPr lang="ru-RU" dirty="0"/>
                    </a:p>
                  </a:txBody>
                  <a:tcPr/>
                </a:tc>
                <a:tc>
                  <a:txBody>
                    <a:bodyPr/>
                    <a:lstStyle/>
                    <a:p>
                      <a:pPr algn="ctr"/>
                      <a:r>
                        <a:rPr lang="en-US" dirty="0" smtClean="0"/>
                        <a:t>7.1</a:t>
                      </a:r>
                      <a:endParaRPr lang="ru-RU" dirty="0"/>
                    </a:p>
                  </a:txBody>
                  <a:tcPr/>
                </a:tc>
                <a:tc>
                  <a:txBody>
                    <a:bodyPr/>
                    <a:lstStyle/>
                    <a:p>
                      <a:pPr algn="ctr"/>
                      <a:r>
                        <a:rPr lang="en-US" dirty="0" smtClean="0"/>
                        <a:t>2.4</a:t>
                      </a:r>
                      <a:endParaRPr lang="ru-RU" dirty="0"/>
                    </a:p>
                  </a:txBody>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rmAutofit/>
          </a:bodyPr>
          <a:lstStyle/>
          <a:p>
            <a:r>
              <a:rPr lang="en-US" sz="2800" dirty="0" smtClean="0">
                <a:solidFill>
                  <a:schemeClr val="accent1">
                    <a:lumMod val="75000"/>
                  </a:schemeClr>
                </a:solidFill>
              </a:rPr>
              <a:t>Russia’s Cumulative FDI </a:t>
            </a:r>
            <a:r>
              <a:rPr lang="en-US" sz="2800" dirty="0" err="1" smtClean="0">
                <a:solidFill>
                  <a:schemeClr val="accent1">
                    <a:lumMod val="75000"/>
                  </a:schemeClr>
                </a:solidFill>
              </a:rPr>
              <a:t>Sectoral</a:t>
            </a:r>
            <a:r>
              <a:rPr lang="en-US" sz="2800" dirty="0" smtClean="0">
                <a:solidFill>
                  <a:schemeClr val="accent1">
                    <a:lumMod val="75000"/>
                  </a:schemeClr>
                </a:solidFill>
              </a:rPr>
              <a:t> Breakdown</a:t>
            </a:r>
            <a:endParaRPr lang="ru-RU" sz="2800" dirty="0">
              <a:solidFill>
                <a:schemeClr val="accent1">
                  <a:lumMod val="75000"/>
                </a:schemeClr>
              </a:solidFill>
            </a:endParaRPr>
          </a:p>
        </p:txBody>
      </p:sp>
      <p:graphicFrame>
        <p:nvGraphicFramePr>
          <p:cNvPr id="4" name="Содержимое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rmAutofit/>
          </a:bodyPr>
          <a:lstStyle/>
          <a:p>
            <a:r>
              <a:rPr lang="en-US" sz="2800" dirty="0" smtClean="0">
                <a:solidFill>
                  <a:schemeClr val="accent1">
                    <a:lumMod val="75000"/>
                  </a:schemeClr>
                </a:solidFill>
              </a:rPr>
              <a:t>TOP 10 Foreign Investor Countries </a:t>
            </a:r>
            <a:br>
              <a:rPr lang="en-US" sz="2800" dirty="0" smtClean="0">
                <a:solidFill>
                  <a:schemeClr val="accent1">
                    <a:lumMod val="75000"/>
                  </a:schemeClr>
                </a:solidFill>
              </a:rPr>
            </a:br>
            <a:r>
              <a:rPr lang="en-US" sz="2800" dirty="0" smtClean="0">
                <a:solidFill>
                  <a:schemeClr val="accent1">
                    <a:lumMod val="75000"/>
                  </a:schemeClr>
                </a:solidFill>
              </a:rPr>
              <a:t>in Russia’s Cumulative FDI</a:t>
            </a:r>
            <a:endParaRPr lang="ru-RU" sz="2800" dirty="0">
              <a:solidFill>
                <a:schemeClr val="accent1">
                  <a:lumMod val="75000"/>
                </a:schemeClr>
              </a:solidFill>
            </a:endParaRPr>
          </a:p>
        </p:txBody>
      </p:sp>
      <p:graphicFrame>
        <p:nvGraphicFramePr>
          <p:cNvPr id="5" name="Содержимое 4"/>
          <p:cNvGraphicFramePr>
            <a:graphicFrameLocks noGrp="1"/>
          </p:cNvGraphicFramePr>
          <p:nvPr>
            <p:ph idx="1"/>
          </p:nvPr>
        </p:nvGraphicFramePr>
        <p:xfrm>
          <a:off x="457200" y="1600200"/>
          <a:ext cx="8229600" cy="5191760"/>
        </p:xfrm>
        <a:graphic>
          <a:graphicData uri="http://schemas.openxmlformats.org/drawingml/2006/table">
            <a:tbl>
              <a:tblPr firstRow="1" bandRow="1">
                <a:tableStyleId>{5C22544A-7EE6-4342-B048-85BDC9FD1C3A}</a:tableStyleId>
              </a:tblPr>
              <a:tblGrid>
                <a:gridCol w="2743200"/>
                <a:gridCol w="2743200"/>
                <a:gridCol w="2743200"/>
              </a:tblGrid>
              <a:tr h="370840">
                <a:tc rowSpan="2">
                  <a:txBody>
                    <a:bodyPr/>
                    <a:lstStyle/>
                    <a:p>
                      <a:pPr algn="ctr"/>
                      <a:r>
                        <a:rPr lang="en-US" sz="1600" dirty="0" smtClean="0"/>
                        <a:t>source: R.F. Federal Statistics </a:t>
                      </a:r>
                      <a:r>
                        <a:rPr lang="en-US" sz="1600" dirty="0" smtClean="0"/>
                        <a:t>Service</a:t>
                      </a:r>
                      <a:endParaRPr lang="en-US" sz="1600" dirty="0" smtClean="0"/>
                    </a:p>
                  </a:txBody>
                  <a:tcPr/>
                </a:tc>
                <a:tc gridSpan="2">
                  <a:txBody>
                    <a:bodyPr/>
                    <a:lstStyle/>
                    <a:p>
                      <a:pPr algn="ctr"/>
                      <a:r>
                        <a:rPr lang="en-US" dirty="0" smtClean="0"/>
                        <a:t>Cumulative FDI (as of December 31, 2010)</a:t>
                      </a:r>
                      <a:endParaRPr lang="ru-RU" dirty="0"/>
                    </a:p>
                  </a:txBody>
                  <a:tcPr/>
                </a:tc>
                <a:tc hMerge="1">
                  <a:txBody>
                    <a:bodyPr/>
                    <a:lstStyle/>
                    <a:p>
                      <a:endParaRPr lang="ru-RU" dirty="0"/>
                    </a:p>
                  </a:txBody>
                  <a:tcPr/>
                </a:tc>
              </a:tr>
              <a:tr h="370840">
                <a:tc vMerge="1">
                  <a:txBody>
                    <a:bodyPr/>
                    <a:lstStyle/>
                    <a:p>
                      <a:endParaRPr lang="ru-RU" dirty="0"/>
                    </a:p>
                  </a:txBody>
                  <a:tcPr/>
                </a:tc>
                <a:tc>
                  <a:txBody>
                    <a:bodyPr/>
                    <a:lstStyle/>
                    <a:p>
                      <a:pPr algn="ctr"/>
                      <a:r>
                        <a:rPr lang="en-US" dirty="0" smtClean="0"/>
                        <a:t>Total, USD billion</a:t>
                      </a:r>
                      <a:endParaRPr lang="ru-RU" dirty="0"/>
                    </a:p>
                  </a:txBody>
                  <a:tcPr/>
                </a:tc>
                <a:tc>
                  <a:txBody>
                    <a:bodyPr/>
                    <a:lstStyle/>
                    <a:p>
                      <a:pPr algn="ctr"/>
                      <a:r>
                        <a:rPr lang="en-US" dirty="0" smtClean="0"/>
                        <a:t>Share in Total, %</a:t>
                      </a:r>
                      <a:endParaRPr lang="ru-RU" dirty="0"/>
                    </a:p>
                  </a:txBody>
                  <a:tcPr/>
                </a:tc>
              </a:tr>
              <a:tr h="370840">
                <a:tc>
                  <a:txBody>
                    <a:bodyPr/>
                    <a:lstStyle/>
                    <a:p>
                      <a:pPr algn="ctr"/>
                      <a:r>
                        <a:rPr lang="en-US" dirty="0" smtClean="0"/>
                        <a:t>Total</a:t>
                      </a:r>
                      <a:endParaRPr lang="ru-RU" dirty="0"/>
                    </a:p>
                  </a:txBody>
                  <a:tcPr/>
                </a:tc>
                <a:tc>
                  <a:txBody>
                    <a:bodyPr/>
                    <a:lstStyle/>
                    <a:p>
                      <a:pPr algn="ctr"/>
                      <a:r>
                        <a:rPr lang="en-US" dirty="0" smtClean="0"/>
                        <a:t>116.2</a:t>
                      </a:r>
                      <a:endParaRPr lang="ru-RU" dirty="0"/>
                    </a:p>
                  </a:txBody>
                  <a:tcPr/>
                </a:tc>
                <a:tc>
                  <a:txBody>
                    <a:bodyPr/>
                    <a:lstStyle/>
                    <a:p>
                      <a:pPr algn="ctr"/>
                      <a:r>
                        <a:rPr lang="en-US" dirty="0" smtClean="0"/>
                        <a:t>100</a:t>
                      </a:r>
                      <a:endParaRPr lang="ru-RU" dirty="0"/>
                    </a:p>
                  </a:txBody>
                  <a:tcPr/>
                </a:tc>
              </a:tr>
              <a:tr h="370840">
                <a:tc gridSpan="3">
                  <a:txBody>
                    <a:bodyPr/>
                    <a:lstStyle/>
                    <a:p>
                      <a:r>
                        <a:rPr lang="en-US" dirty="0" smtClean="0"/>
                        <a:t>Including:</a:t>
                      </a:r>
                      <a:endParaRPr lang="ru-RU" dirty="0"/>
                    </a:p>
                  </a:txBody>
                  <a:tcPr/>
                </a:tc>
                <a:tc hMerge="1">
                  <a:txBody>
                    <a:bodyPr/>
                    <a:lstStyle/>
                    <a:p>
                      <a:endParaRPr lang="ru-RU" dirty="0"/>
                    </a:p>
                  </a:txBody>
                  <a:tcPr/>
                </a:tc>
                <a:tc hMerge="1">
                  <a:txBody>
                    <a:bodyPr/>
                    <a:lstStyle/>
                    <a:p>
                      <a:endParaRPr lang="ru-RU" dirty="0"/>
                    </a:p>
                  </a:txBody>
                  <a:tcPr/>
                </a:tc>
              </a:tr>
              <a:tr h="370840">
                <a:tc>
                  <a:txBody>
                    <a:bodyPr/>
                    <a:lstStyle/>
                    <a:p>
                      <a:pPr algn="ctr"/>
                      <a:r>
                        <a:rPr lang="en-US" dirty="0" smtClean="0"/>
                        <a:t>Cyprus</a:t>
                      </a:r>
                      <a:endParaRPr lang="ru-RU" dirty="0"/>
                    </a:p>
                  </a:txBody>
                  <a:tcPr/>
                </a:tc>
                <a:tc>
                  <a:txBody>
                    <a:bodyPr/>
                    <a:lstStyle/>
                    <a:p>
                      <a:pPr algn="ctr"/>
                      <a:r>
                        <a:rPr lang="en-US" dirty="0" smtClean="0"/>
                        <a:t>44.7</a:t>
                      </a:r>
                      <a:endParaRPr lang="ru-RU" dirty="0"/>
                    </a:p>
                  </a:txBody>
                  <a:tcPr/>
                </a:tc>
                <a:tc>
                  <a:txBody>
                    <a:bodyPr/>
                    <a:lstStyle/>
                    <a:p>
                      <a:pPr algn="ctr"/>
                      <a:r>
                        <a:rPr lang="en-US" dirty="0" smtClean="0"/>
                        <a:t>38.5</a:t>
                      </a:r>
                      <a:endParaRPr lang="ru-RU" dirty="0"/>
                    </a:p>
                  </a:txBody>
                  <a:tcPr/>
                </a:tc>
              </a:tr>
              <a:tr h="370840">
                <a:tc>
                  <a:txBody>
                    <a:bodyPr/>
                    <a:lstStyle/>
                    <a:p>
                      <a:pPr algn="ctr"/>
                      <a:r>
                        <a:rPr lang="en-US" dirty="0" smtClean="0"/>
                        <a:t>Netherlands</a:t>
                      </a:r>
                      <a:endParaRPr lang="ru-RU" dirty="0"/>
                    </a:p>
                  </a:txBody>
                  <a:tcPr/>
                </a:tc>
                <a:tc>
                  <a:txBody>
                    <a:bodyPr/>
                    <a:lstStyle/>
                    <a:p>
                      <a:pPr algn="ctr"/>
                      <a:r>
                        <a:rPr lang="en-US" dirty="0" smtClean="0"/>
                        <a:t>22.4</a:t>
                      </a:r>
                      <a:endParaRPr lang="ru-RU" dirty="0"/>
                    </a:p>
                  </a:txBody>
                  <a:tcPr/>
                </a:tc>
                <a:tc>
                  <a:txBody>
                    <a:bodyPr/>
                    <a:lstStyle/>
                    <a:p>
                      <a:pPr algn="ctr"/>
                      <a:r>
                        <a:rPr lang="en-US" dirty="0" smtClean="0"/>
                        <a:t>19.3</a:t>
                      </a:r>
                      <a:endParaRPr lang="ru-RU" dirty="0"/>
                    </a:p>
                  </a:txBody>
                  <a:tcPr/>
                </a:tc>
              </a:tr>
              <a:tr h="370840">
                <a:tc>
                  <a:txBody>
                    <a:bodyPr/>
                    <a:lstStyle/>
                    <a:p>
                      <a:pPr algn="ctr"/>
                      <a:r>
                        <a:rPr lang="en-US" dirty="0" smtClean="0"/>
                        <a:t>Germany</a:t>
                      </a:r>
                      <a:endParaRPr lang="ru-RU" dirty="0"/>
                    </a:p>
                  </a:txBody>
                  <a:tcPr/>
                </a:tc>
                <a:tc>
                  <a:txBody>
                    <a:bodyPr/>
                    <a:lstStyle/>
                    <a:p>
                      <a:pPr algn="ctr"/>
                      <a:r>
                        <a:rPr lang="en-US" dirty="0" smtClean="0"/>
                        <a:t>9.3</a:t>
                      </a:r>
                      <a:endParaRPr lang="ru-RU" dirty="0"/>
                    </a:p>
                  </a:txBody>
                  <a:tcPr/>
                </a:tc>
                <a:tc>
                  <a:txBody>
                    <a:bodyPr/>
                    <a:lstStyle/>
                    <a:p>
                      <a:pPr algn="ctr"/>
                      <a:r>
                        <a:rPr lang="en-US" dirty="0" smtClean="0"/>
                        <a:t>8.0</a:t>
                      </a:r>
                      <a:endParaRPr lang="ru-RU" dirty="0"/>
                    </a:p>
                  </a:txBody>
                  <a:tcPr/>
                </a:tc>
              </a:tr>
              <a:tr h="370840">
                <a:tc>
                  <a:txBody>
                    <a:bodyPr/>
                    <a:lstStyle/>
                    <a:p>
                      <a:pPr algn="ctr"/>
                      <a:r>
                        <a:rPr lang="en-US" dirty="0" smtClean="0"/>
                        <a:t>Virgin Islands</a:t>
                      </a:r>
                      <a:endParaRPr lang="ru-RU" dirty="0"/>
                    </a:p>
                  </a:txBody>
                  <a:tcPr/>
                </a:tc>
                <a:tc>
                  <a:txBody>
                    <a:bodyPr/>
                    <a:lstStyle/>
                    <a:p>
                      <a:pPr algn="ctr"/>
                      <a:r>
                        <a:rPr lang="en-US" dirty="0" smtClean="0"/>
                        <a:t>4.1</a:t>
                      </a:r>
                      <a:endParaRPr lang="ru-RU" dirty="0"/>
                    </a:p>
                  </a:txBody>
                  <a:tcPr/>
                </a:tc>
                <a:tc>
                  <a:txBody>
                    <a:bodyPr/>
                    <a:lstStyle/>
                    <a:p>
                      <a:pPr algn="ctr"/>
                      <a:r>
                        <a:rPr lang="en-US" dirty="0" smtClean="0"/>
                        <a:t>3.5</a:t>
                      </a:r>
                      <a:endParaRPr lang="ru-RU" dirty="0"/>
                    </a:p>
                  </a:txBody>
                  <a:tcPr/>
                </a:tc>
              </a:tr>
              <a:tr h="370840">
                <a:tc>
                  <a:txBody>
                    <a:bodyPr/>
                    <a:lstStyle/>
                    <a:p>
                      <a:pPr algn="ctr"/>
                      <a:r>
                        <a:rPr lang="en-US" dirty="0" smtClean="0"/>
                        <a:t>Great Britain</a:t>
                      </a:r>
                      <a:endParaRPr lang="ru-RU" dirty="0"/>
                    </a:p>
                  </a:txBody>
                  <a:tcPr/>
                </a:tc>
                <a:tc>
                  <a:txBody>
                    <a:bodyPr/>
                    <a:lstStyle/>
                    <a:p>
                      <a:pPr algn="ctr"/>
                      <a:r>
                        <a:rPr lang="en-US" dirty="0" smtClean="0"/>
                        <a:t>3.5</a:t>
                      </a:r>
                      <a:endParaRPr lang="ru-RU" dirty="0"/>
                    </a:p>
                  </a:txBody>
                  <a:tcPr/>
                </a:tc>
                <a:tc>
                  <a:txBody>
                    <a:bodyPr/>
                    <a:lstStyle/>
                    <a:p>
                      <a:pPr algn="ctr"/>
                      <a:r>
                        <a:rPr lang="en-US" dirty="0" smtClean="0"/>
                        <a:t>3.0</a:t>
                      </a:r>
                      <a:endParaRPr lang="ru-RU" dirty="0"/>
                    </a:p>
                  </a:txBody>
                  <a:tcPr/>
                </a:tc>
              </a:tr>
              <a:tr h="370840">
                <a:tc>
                  <a:txBody>
                    <a:bodyPr/>
                    <a:lstStyle/>
                    <a:p>
                      <a:pPr algn="ctr"/>
                      <a:r>
                        <a:rPr lang="en-US" dirty="0" smtClean="0"/>
                        <a:t>USA</a:t>
                      </a:r>
                      <a:endParaRPr lang="ru-RU" dirty="0"/>
                    </a:p>
                  </a:txBody>
                  <a:tcPr/>
                </a:tc>
                <a:tc>
                  <a:txBody>
                    <a:bodyPr/>
                    <a:lstStyle/>
                    <a:p>
                      <a:pPr algn="ctr"/>
                      <a:r>
                        <a:rPr lang="en-US" dirty="0" smtClean="0"/>
                        <a:t>3.3</a:t>
                      </a:r>
                      <a:endParaRPr lang="ru-RU" dirty="0"/>
                    </a:p>
                  </a:txBody>
                  <a:tcPr/>
                </a:tc>
                <a:tc>
                  <a:txBody>
                    <a:bodyPr/>
                    <a:lstStyle/>
                    <a:p>
                      <a:pPr algn="ctr"/>
                      <a:r>
                        <a:rPr lang="en-US" dirty="0" smtClean="0"/>
                        <a:t>2.8</a:t>
                      </a:r>
                      <a:endParaRPr lang="ru-RU" dirty="0"/>
                    </a:p>
                  </a:txBody>
                  <a:tcPr/>
                </a:tc>
              </a:tr>
              <a:tr h="370840">
                <a:tc>
                  <a:txBody>
                    <a:bodyPr/>
                    <a:lstStyle/>
                    <a:p>
                      <a:pPr algn="ctr"/>
                      <a:r>
                        <a:rPr lang="en-US" dirty="0" smtClean="0"/>
                        <a:t>Switzerland</a:t>
                      </a:r>
                      <a:endParaRPr lang="ru-RU" dirty="0"/>
                    </a:p>
                  </a:txBody>
                  <a:tcPr/>
                </a:tc>
                <a:tc>
                  <a:txBody>
                    <a:bodyPr/>
                    <a:lstStyle/>
                    <a:p>
                      <a:pPr algn="ctr"/>
                      <a:r>
                        <a:rPr lang="en-US" dirty="0" smtClean="0"/>
                        <a:t>3.2</a:t>
                      </a:r>
                      <a:endParaRPr lang="ru-RU" dirty="0"/>
                    </a:p>
                  </a:txBody>
                  <a:tcPr/>
                </a:tc>
                <a:tc>
                  <a:txBody>
                    <a:bodyPr/>
                    <a:lstStyle/>
                    <a:p>
                      <a:pPr algn="ctr"/>
                      <a:r>
                        <a:rPr lang="en-US" dirty="0" smtClean="0"/>
                        <a:t>2.8</a:t>
                      </a:r>
                      <a:endParaRPr lang="ru-RU" dirty="0"/>
                    </a:p>
                  </a:txBody>
                  <a:tcPr/>
                </a:tc>
              </a:tr>
              <a:tr h="370840">
                <a:tc>
                  <a:txBody>
                    <a:bodyPr/>
                    <a:lstStyle/>
                    <a:p>
                      <a:pPr algn="ctr"/>
                      <a:r>
                        <a:rPr lang="en-US" dirty="0" smtClean="0"/>
                        <a:t>France</a:t>
                      </a:r>
                      <a:endParaRPr lang="ru-RU" dirty="0"/>
                    </a:p>
                  </a:txBody>
                  <a:tcPr/>
                </a:tc>
                <a:tc>
                  <a:txBody>
                    <a:bodyPr/>
                    <a:lstStyle/>
                    <a:p>
                      <a:pPr algn="ctr"/>
                      <a:r>
                        <a:rPr lang="en-US" dirty="0" smtClean="0"/>
                        <a:t>2.9</a:t>
                      </a:r>
                      <a:endParaRPr lang="ru-RU" dirty="0"/>
                    </a:p>
                  </a:txBody>
                  <a:tcPr/>
                </a:tc>
                <a:tc>
                  <a:txBody>
                    <a:bodyPr/>
                    <a:lstStyle/>
                    <a:p>
                      <a:pPr algn="ctr"/>
                      <a:r>
                        <a:rPr lang="en-US" dirty="0" smtClean="0"/>
                        <a:t>2.5</a:t>
                      </a:r>
                      <a:endParaRPr lang="ru-RU" dirty="0"/>
                    </a:p>
                  </a:txBody>
                  <a:tcPr/>
                </a:tc>
              </a:tr>
              <a:tr h="370840">
                <a:tc>
                  <a:txBody>
                    <a:bodyPr/>
                    <a:lstStyle/>
                    <a:p>
                      <a:pPr algn="ctr"/>
                      <a:r>
                        <a:rPr lang="en-US" dirty="0" smtClean="0"/>
                        <a:t>Austria</a:t>
                      </a:r>
                      <a:endParaRPr lang="ru-RU" dirty="0"/>
                    </a:p>
                  </a:txBody>
                  <a:tcPr/>
                </a:tc>
                <a:tc>
                  <a:txBody>
                    <a:bodyPr/>
                    <a:lstStyle/>
                    <a:p>
                      <a:pPr algn="ctr"/>
                      <a:r>
                        <a:rPr lang="en-US" dirty="0" smtClean="0"/>
                        <a:t>2.4</a:t>
                      </a:r>
                      <a:endParaRPr lang="ru-RU" dirty="0"/>
                    </a:p>
                  </a:txBody>
                  <a:tcPr/>
                </a:tc>
                <a:tc>
                  <a:txBody>
                    <a:bodyPr/>
                    <a:lstStyle/>
                    <a:p>
                      <a:pPr algn="ctr"/>
                      <a:r>
                        <a:rPr lang="en-US" dirty="0" smtClean="0"/>
                        <a:t>2.1</a:t>
                      </a:r>
                      <a:endParaRPr lang="ru-RU" dirty="0"/>
                    </a:p>
                  </a:txBody>
                  <a:tcPr/>
                </a:tc>
              </a:tr>
              <a:tr h="370840">
                <a:tc>
                  <a:txBody>
                    <a:bodyPr/>
                    <a:lstStyle/>
                    <a:p>
                      <a:pPr algn="ctr"/>
                      <a:r>
                        <a:rPr lang="en-US" dirty="0" smtClean="0"/>
                        <a:t>Finland</a:t>
                      </a:r>
                      <a:endParaRPr lang="ru-RU" dirty="0"/>
                    </a:p>
                  </a:txBody>
                  <a:tcPr/>
                </a:tc>
                <a:tc>
                  <a:txBody>
                    <a:bodyPr/>
                    <a:lstStyle/>
                    <a:p>
                      <a:pPr algn="ctr"/>
                      <a:r>
                        <a:rPr lang="en-US" dirty="0" smtClean="0"/>
                        <a:t>2.0</a:t>
                      </a:r>
                      <a:endParaRPr lang="ru-RU" dirty="0"/>
                    </a:p>
                  </a:txBody>
                  <a:tcPr/>
                </a:tc>
                <a:tc>
                  <a:txBody>
                    <a:bodyPr/>
                    <a:lstStyle/>
                    <a:p>
                      <a:pPr algn="ctr"/>
                      <a:r>
                        <a:rPr lang="en-US" dirty="0" smtClean="0"/>
                        <a:t>1.7</a:t>
                      </a:r>
                      <a:endParaRPr lang="ru-RU"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rmAutofit/>
          </a:bodyPr>
          <a:lstStyle/>
          <a:p>
            <a:r>
              <a:rPr lang="en-US" sz="2800" dirty="0" smtClean="0">
                <a:solidFill>
                  <a:schemeClr val="accent1">
                    <a:lumMod val="75000"/>
                  </a:schemeClr>
                </a:solidFill>
              </a:rPr>
              <a:t>Russia’s Investment Attractiveness Highlights</a:t>
            </a:r>
            <a:endParaRPr lang="ru-RU" sz="2800" dirty="0">
              <a:solidFill>
                <a:schemeClr val="accent1">
                  <a:lumMod val="75000"/>
                </a:schemeClr>
              </a:solidFill>
            </a:endParaRPr>
          </a:p>
        </p:txBody>
      </p:sp>
      <p:sp>
        <p:nvSpPr>
          <p:cNvPr id="3" name="Содержимое 2"/>
          <p:cNvSpPr>
            <a:spLocks noGrp="1"/>
          </p:cNvSpPr>
          <p:nvPr>
            <p:ph idx="1"/>
          </p:nvPr>
        </p:nvSpPr>
        <p:spPr>
          <a:solidFill>
            <a:schemeClr val="accent1">
              <a:lumMod val="20000"/>
              <a:lumOff val="80000"/>
            </a:schemeClr>
          </a:solidFill>
        </p:spPr>
        <p:txBody>
          <a:bodyPr>
            <a:normAutofit fontScale="92500" lnSpcReduction="20000"/>
          </a:bodyPr>
          <a:lstStyle/>
          <a:p>
            <a:pPr algn="ctr">
              <a:buFont typeface="Wingdings" pitchFamily="2" charset="2"/>
              <a:buChar char="Ø"/>
            </a:pPr>
            <a:r>
              <a:rPr lang="en-US" dirty="0" smtClean="0"/>
              <a:t>High investment profitability;</a:t>
            </a:r>
          </a:p>
          <a:p>
            <a:pPr algn="ctr">
              <a:buFont typeface="Wingdings" pitchFamily="2" charset="2"/>
              <a:buChar char="Ø"/>
            </a:pPr>
            <a:endParaRPr lang="en-US" dirty="0" smtClean="0"/>
          </a:p>
          <a:p>
            <a:pPr algn="ctr">
              <a:buFont typeface="Wingdings" pitchFamily="2" charset="2"/>
              <a:buChar char="Ø"/>
            </a:pPr>
            <a:r>
              <a:rPr lang="en-US" dirty="0" smtClean="0"/>
              <a:t>Rapidly-growing consumer market;</a:t>
            </a:r>
          </a:p>
          <a:p>
            <a:pPr algn="ctr">
              <a:buFont typeface="Wingdings" pitchFamily="2" charset="2"/>
              <a:buChar char="Ø"/>
            </a:pPr>
            <a:endParaRPr lang="en-US" dirty="0" smtClean="0"/>
          </a:p>
          <a:p>
            <a:pPr algn="ctr">
              <a:buFont typeface="Wingdings" pitchFamily="2" charset="2"/>
              <a:buChar char="Ø"/>
            </a:pPr>
            <a:r>
              <a:rPr lang="en-US" dirty="0" smtClean="0"/>
              <a:t>Highly-skilled manpower;</a:t>
            </a:r>
          </a:p>
          <a:p>
            <a:pPr algn="ctr">
              <a:buFont typeface="Wingdings" pitchFamily="2" charset="2"/>
              <a:buChar char="Ø"/>
            </a:pPr>
            <a:endParaRPr lang="en-US" dirty="0" smtClean="0"/>
          </a:p>
          <a:p>
            <a:pPr algn="ctr">
              <a:buFont typeface="Wingdings" pitchFamily="2" charset="2"/>
              <a:buChar char="Ø"/>
            </a:pPr>
            <a:r>
              <a:rPr lang="en-US" dirty="0" smtClean="0"/>
              <a:t>Vast national resources;</a:t>
            </a:r>
          </a:p>
          <a:p>
            <a:pPr algn="ctr">
              <a:buFont typeface="Wingdings" pitchFamily="2" charset="2"/>
              <a:buChar char="Ø"/>
            </a:pPr>
            <a:endParaRPr lang="en-US" dirty="0" smtClean="0"/>
          </a:p>
          <a:p>
            <a:pPr algn="ctr">
              <a:buFont typeface="Wingdings" pitchFamily="2" charset="2"/>
              <a:buChar char="Ø"/>
            </a:pPr>
            <a:r>
              <a:rPr lang="en-US" dirty="0" smtClean="0"/>
              <a:t>Planned WTO entry .</a:t>
            </a:r>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C0C0C0"/>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C0C0C0"/>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561</TotalTime>
  <Words>742</Words>
  <Application>Microsoft Office PowerPoint</Application>
  <PresentationFormat>Экран (4:3)</PresentationFormat>
  <Paragraphs>153</Paragraphs>
  <Slides>14</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Тема Office</vt:lpstr>
      <vt:lpstr>Investment Climate and Opportunities  in Russia</vt:lpstr>
      <vt:lpstr>Russia’s Foreign Investment–Relevant  Essential Highlights</vt:lpstr>
      <vt:lpstr>Russia’s Total Foreign Investment Cumulative Yearly Trends</vt:lpstr>
      <vt:lpstr>Russia’s FDI Cumulative Yearly Trends</vt:lpstr>
      <vt:lpstr>Russia’s Cumulative Total Foreign Investment  Sectoral Breakdown</vt:lpstr>
      <vt:lpstr>TOP-10 Foreign Investor Countries  in Russia’s Cumulative Total Foreign Investment</vt:lpstr>
      <vt:lpstr>Russia’s Cumulative FDI Sectoral Breakdown</vt:lpstr>
      <vt:lpstr>TOP 10 Foreign Investor Countries  in Russia’s Cumulative FDI</vt:lpstr>
      <vt:lpstr>Russia’s Investment Attractiveness Highlights</vt:lpstr>
      <vt:lpstr>Foreign Investors’ Rights Enforcement Aspects</vt:lpstr>
      <vt:lpstr>Russia’s Investment Climate Improvement Trends</vt:lpstr>
      <vt:lpstr>Foreign Investors’ Complaints Treatment Aspects </vt:lpstr>
      <vt:lpstr>Russian Direct Investment Fund </vt:lpstr>
      <vt:lpstr>Modernization and Technological Renovation Strategy</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Рябов Александр</dc:creator>
  <cp:lastModifiedBy>Рябов Александр</cp:lastModifiedBy>
  <cp:revision>68</cp:revision>
  <dcterms:created xsi:type="dcterms:W3CDTF">2011-06-06T12:20:24Z</dcterms:created>
  <dcterms:modified xsi:type="dcterms:W3CDTF">2011-06-07T13:06:20Z</dcterms:modified>
</cp:coreProperties>
</file>