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52.xml" ContentType="application/vnd.openxmlformats-officedocument.presentationml.tags+xml"/>
  <Override PartName="/ppt/tags/tag61.xml" ContentType="application/vnd.openxmlformats-officedocument.presentationml.tags+xml"/>
  <Override PartName="/ppt/tags/tag12.xml" ContentType="application/vnd.openxmlformats-officedocument.presentationml.tags+xml"/>
  <Override PartName="/ppt/charts/chart3.xml" ContentType="application/vnd.openxmlformats-officedocument.drawingml.chart+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4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charts/chart4.xml" ContentType="application/vnd.openxmlformats-officedocument.drawingml.chart+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charts/chart2.xml" ContentType="application/vnd.openxmlformats-officedocument.drawingml.chart+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wmf" ContentType="image/x-wmf"/>
  <Override PartName="/ppt/tags/tag58.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80" r:id="rId2"/>
    <p:sldId id="283" r:id="rId3"/>
    <p:sldId id="284" r:id="rId4"/>
    <p:sldId id="285" r:id="rId5"/>
    <p:sldId id="289" r:id="rId6"/>
    <p:sldId id="287" r:id="rId7"/>
    <p:sldId id="288" r:id="rId8"/>
    <p:sldId id="290" r:id="rId9"/>
    <p:sldId id="291" r:id="rId10"/>
    <p:sldId id="292" r:id="rId11"/>
    <p:sldId id="293" r:id="rId12"/>
    <p:sldId id="294" r:id="rId13"/>
    <p:sldId id="296" r:id="rId14"/>
    <p:sldId id="295" r:id="rId15"/>
    <p:sldId id="261" r:id="rId16"/>
    <p:sldId id="263"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p:cViewPr>
        <p:scale>
          <a:sx n="75" d="100"/>
          <a:sy n="75" d="100"/>
        </p:scale>
        <p:origin x="-972" y="-60"/>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154" y="-8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GoudaM\My%20Documents\Marwa%20Gouda\I2BF%20VC%20Fund%20II\Portfolio%20re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GoudaM\My%20Documents\Marwa%20Gouda\I2BF%20VC%20Fund%20II\Portfolio%20represent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GoudaM\My%20Documents\Marwa%20Gouda\I2BF%20VC%20Fund%20II\Portfolio%20represent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GoudaM\My%20Documents\Marwa%20Gouda\I2BF%20VC%20Fund%20II\Portfolio%20re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11"/>
  <c:chart>
    <c:plotArea>
      <c:layout>
        <c:manualLayout>
          <c:layoutTarget val="inner"/>
          <c:xMode val="edge"/>
          <c:yMode val="edge"/>
          <c:x val="0.31642796144048546"/>
          <c:y val="8.7263620861890628E-2"/>
          <c:w val="0.64525750343383714"/>
          <c:h val="0.86482429279673789"/>
        </c:manualLayout>
      </c:layout>
      <c:pieChart>
        <c:varyColors val="1"/>
        <c:ser>
          <c:idx val="0"/>
          <c:order val="0"/>
          <c:dLbls>
            <c:dLbl>
              <c:idx val="0"/>
              <c:layout>
                <c:manualLayout>
                  <c:x val="-0.12855392156862738"/>
                  <c:y val="5.1221161092503457E-2"/>
                </c:manualLayout>
              </c:layout>
              <c:showCatName val="1"/>
              <c:showPercent val="1"/>
            </c:dLbl>
            <c:dLbl>
              <c:idx val="1"/>
              <c:layout>
                <c:manualLayout>
                  <c:x val="-1.8034969893469264E-3"/>
                  <c:y val="-0.17055050153080439"/>
                </c:manualLayout>
              </c:layout>
              <c:showCatName val="1"/>
              <c:showPercent val="1"/>
            </c:dLbl>
            <c:dLbl>
              <c:idx val="5"/>
              <c:layout>
                <c:manualLayout>
                  <c:x val="3.0679069528074068E-3"/>
                  <c:y val="3.7173460718946436E-2"/>
                </c:manualLayout>
              </c:layout>
              <c:showCatName val="1"/>
              <c:showPercent val="1"/>
            </c:dLbl>
            <c:txPr>
              <a:bodyPr/>
              <a:lstStyle/>
              <a:p>
                <a:pPr>
                  <a:defRPr sz="800"/>
                </a:pPr>
                <a:endParaRPr lang="ru-RU"/>
              </a:p>
            </c:txPr>
            <c:showCatName val="1"/>
            <c:showPercent val="1"/>
            <c:showLeaderLines val="1"/>
          </c:dLbls>
          <c:cat>
            <c:strRef>
              <c:f>Sheet1!$G$4:$G$11</c:f>
              <c:strCache>
                <c:ptCount val="8"/>
                <c:pt idx="0">
                  <c:v>Biofuel</c:v>
                </c:pt>
                <c:pt idx="1">
                  <c:v>Solar</c:v>
                </c:pt>
                <c:pt idx="2">
                  <c:v>Energy transmission</c:v>
                </c:pt>
                <c:pt idx="3">
                  <c:v>Energy storage</c:v>
                </c:pt>
                <c:pt idx="4">
                  <c:v>Wastewater treatment</c:v>
                </c:pt>
                <c:pt idx="5">
                  <c:v>Wind</c:v>
                </c:pt>
                <c:pt idx="6">
                  <c:v>Clean coal</c:v>
                </c:pt>
                <c:pt idx="7">
                  <c:v>Automotive</c:v>
                </c:pt>
              </c:strCache>
            </c:strRef>
          </c:cat>
          <c:val>
            <c:numRef>
              <c:f>Sheet1!$H$4:$H$11</c:f>
              <c:numCache>
                <c:formatCode>General</c:formatCode>
                <c:ptCount val="8"/>
                <c:pt idx="0">
                  <c:v>6</c:v>
                </c:pt>
                <c:pt idx="1">
                  <c:v>3</c:v>
                </c:pt>
                <c:pt idx="2">
                  <c:v>1</c:v>
                </c:pt>
                <c:pt idx="3">
                  <c:v>1</c:v>
                </c:pt>
                <c:pt idx="4">
                  <c:v>1</c:v>
                </c:pt>
                <c:pt idx="5">
                  <c:v>1</c:v>
                </c:pt>
                <c:pt idx="6">
                  <c:v>1</c:v>
                </c:pt>
                <c:pt idx="7">
                  <c:v>1</c:v>
                </c:pt>
              </c:numCache>
            </c:numRef>
          </c:val>
        </c:ser>
        <c:firstSliceAng val="0"/>
      </c:pieChart>
    </c:plotArea>
    <c:plotVisOnly val="1"/>
    <c:dispBlanksAs val="zero"/>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11"/>
  <c:chart>
    <c:plotArea>
      <c:layout>
        <c:manualLayout>
          <c:layoutTarget val="inner"/>
          <c:xMode val="edge"/>
          <c:yMode val="edge"/>
          <c:x val="0.2274463407810085"/>
          <c:y val="5.7870370370370371E-2"/>
          <c:w val="0.64708128489015015"/>
          <c:h val="0.88524314668999704"/>
        </c:manualLayout>
      </c:layout>
      <c:pieChart>
        <c:varyColors val="1"/>
        <c:ser>
          <c:idx val="0"/>
          <c:order val="0"/>
          <c:dLbls>
            <c:dLbl>
              <c:idx val="2"/>
              <c:layout>
                <c:manualLayout>
                  <c:x val="2.8787432574865334E-3"/>
                  <c:y val="-6.5281733885303991E-2"/>
                </c:manualLayout>
              </c:layout>
              <c:showCatName val="1"/>
              <c:showPercent val="1"/>
            </c:dLbl>
            <c:txPr>
              <a:bodyPr/>
              <a:lstStyle/>
              <a:p>
                <a:pPr>
                  <a:defRPr sz="800"/>
                </a:pPr>
                <a:endParaRPr lang="ru-RU"/>
              </a:p>
            </c:txPr>
            <c:showCatName val="1"/>
            <c:showPercent val="1"/>
            <c:showLeaderLines val="1"/>
          </c:dLbls>
          <c:cat>
            <c:strRef>
              <c:f>Sheet1!$J$4:$J$8</c:f>
              <c:strCache>
                <c:ptCount val="5"/>
                <c:pt idx="0">
                  <c:v>USA</c:v>
                </c:pt>
                <c:pt idx="1">
                  <c:v>China</c:v>
                </c:pt>
                <c:pt idx="2">
                  <c:v>Europe</c:v>
                </c:pt>
                <c:pt idx="3">
                  <c:v>Russia</c:v>
                </c:pt>
                <c:pt idx="4">
                  <c:v>Latin America</c:v>
                </c:pt>
              </c:strCache>
            </c:strRef>
          </c:cat>
          <c:val>
            <c:numRef>
              <c:f>Sheet1!$K$4:$K$8</c:f>
              <c:numCache>
                <c:formatCode>General</c:formatCode>
                <c:ptCount val="5"/>
                <c:pt idx="0">
                  <c:v>8</c:v>
                </c:pt>
                <c:pt idx="1">
                  <c:v>1</c:v>
                </c:pt>
                <c:pt idx="2">
                  <c:v>2</c:v>
                </c:pt>
                <c:pt idx="3">
                  <c:v>1</c:v>
                </c:pt>
                <c:pt idx="4">
                  <c:v>3</c:v>
                </c:pt>
              </c:numCache>
            </c:numRef>
          </c:val>
        </c:ser>
        <c:firstSliceAng val="0"/>
      </c:pieChart>
    </c:plotArea>
    <c:plotVisOnly val="1"/>
    <c:dispBlanksAs val="zero"/>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11"/>
  <c:chart>
    <c:plotArea>
      <c:layout>
        <c:manualLayout>
          <c:layoutTarget val="inner"/>
          <c:xMode val="edge"/>
          <c:yMode val="edge"/>
          <c:x val="0.37712388282643688"/>
          <c:y val="0.10698260816624726"/>
          <c:w val="0.56720875744190513"/>
          <c:h val="0.80748468941382323"/>
        </c:manualLayout>
      </c:layout>
      <c:pieChart>
        <c:varyColors val="1"/>
        <c:ser>
          <c:idx val="0"/>
          <c:order val="0"/>
          <c:dLbls>
            <c:dLbl>
              <c:idx val="1"/>
              <c:layout>
                <c:manualLayout>
                  <c:x val="6.6140701884988773E-2"/>
                  <c:y val="-0.17588140616583145"/>
                </c:manualLayout>
              </c:layout>
              <c:showCatName val="1"/>
              <c:showPercent val="1"/>
            </c:dLbl>
            <c:dLbl>
              <c:idx val="6"/>
              <c:layout>
                <c:manualLayout>
                  <c:x val="3.262867083137827E-2"/>
                  <c:y val="2.8526982604870865E-2"/>
                </c:manualLayout>
              </c:layout>
              <c:showCatName val="1"/>
              <c:showPercent val="1"/>
            </c:dLbl>
            <c:dLbl>
              <c:idx val="7"/>
              <c:layout>
                <c:manualLayout>
                  <c:x val="5.2148784331553233E-2"/>
                  <c:y val="1.5560172329929563E-2"/>
                </c:manualLayout>
              </c:layout>
              <c:showCatName val="1"/>
              <c:showPercent val="1"/>
            </c:dLbl>
            <c:txPr>
              <a:bodyPr/>
              <a:lstStyle/>
              <a:p>
                <a:pPr>
                  <a:defRPr sz="800"/>
                </a:pPr>
                <a:endParaRPr lang="ru-RU"/>
              </a:p>
            </c:txPr>
            <c:showCatName val="1"/>
            <c:showPercent val="1"/>
            <c:showLeaderLines val="1"/>
          </c:dLbls>
          <c:cat>
            <c:strRef>
              <c:f>Sheet1!$G$16:$G$23</c:f>
              <c:strCache>
                <c:ptCount val="8"/>
                <c:pt idx="0">
                  <c:v>Biofuel</c:v>
                </c:pt>
                <c:pt idx="1">
                  <c:v>Solar</c:v>
                </c:pt>
                <c:pt idx="2">
                  <c:v>Energy transmission</c:v>
                </c:pt>
                <c:pt idx="3">
                  <c:v>Energy storage</c:v>
                </c:pt>
                <c:pt idx="4">
                  <c:v>Wastewater treatment</c:v>
                </c:pt>
                <c:pt idx="5">
                  <c:v>Wind</c:v>
                </c:pt>
                <c:pt idx="6">
                  <c:v>Clean coal</c:v>
                </c:pt>
                <c:pt idx="7">
                  <c:v>Automotive</c:v>
                </c:pt>
              </c:strCache>
            </c:strRef>
          </c:cat>
          <c:val>
            <c:numRef>
              <c:f>Sheet1!$H$16:$H$23</c:f>
              <c:numCache>
                <c:formatCode>General</c:formatCode>
                <c:ptCount val="8"/>
                <c:pt idx="0">
                  <c:v>27.749999999999989</c:v>
                </c:pt>
                <c:pt idx="1">
                  <c:v>26</c:v>
                </c:pt>
                <c:pt idx="2">
                  <c:v>0.75000000000000355</c:v>
                </c:pt>
                <c:pt idx="3">
                  <c:v>5.05</c:v>
                </c:pt>
                <c:pt idx="4">
                  <c:v>3.54</c:v>
                </c:pt>
                <c:pt idx="5">
                  <c:v>4.2</c:v>
                </c:pt>
                <c:pt idx="6">
                  <c:v>6</c:v>
                </c:pt>
                <c:pt idx="7">
                  <c:v>1.5</c:v>
                </c:pt>
              </c:numCache>
            </c:numRef>
          </c:val>
        </c:ser>
        <c:firstSliceAng val="0"/>
      </c:pieChart>
    </c:plotArea>
    <c:plotVisOnly val="1"/>
    <c:dispBlanksAs val="zero"/>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style val="11"/>
  <c:chart>
    <c:plotArea>
      <c:layout>
        <c:manualLayout>
          <c:layoutTarget val="inner"/>
          <c:xMode val="edge"/>
          <c:yMode val="edge"/>
          <c:x val="0.28374044839222684"/>
          <c:y val="7.5965335414154303E-2"/>
          <c:w val="0.6634615384615421"/>
          <c:h val="0.94907407407407973"/>
        </c:manualLayout>
      </c:layout>
      <c:pieChart>
        <c:varyColors val="1"/>
        <c:ser>
          <c:idx val="0"/>
          <c:order val="0"/>
          <c:dLbls>
            <c:dLbl>
              <c:idx val="1"/>
              <c:layout>
                <c:manualLayout>
                  <c:x val="-0.15826645467393649"/>
                  <c:y val="-3.8888888888888892E-3"/>
                </c:manualLayout>
              </c:layout>
              <c:showCatName val="1"/>
              <c:showPercent val="1"/>
            </c:dLbl>
            <c:dLbl>
              <c:idx val="2"/>
              <c:layout>
                <c:manualLayout>
                  <c:x val="-0.22722945689481144"/>
                  <c:y val="-0.12773148148148331"/>
                </c:manualLayout>
              </c:layout>
              <c:showCatName val="1"/>
              <c:showPercent val="1"/>
            </c:dLbl>
            <c:dLbl>
              <c:idx val="3"/>
              <c:layout>
                <c:manualLayout>
                  <c:x val="-0.10752007292192049"/>
                  <c:y val="-0.41463254593175852"/>
                </c:manualLayout>
              </c:layout>
              <c:showCatName val="1"/>
              <c:showPercent val="1"/>
            </c:dLbl>
            <c:dLbl>
              <c:idx val="4"/>
              <c:layout>
                <c:manualLayout>
                  <c:x val="0.28046663638199082"/>
                  <c:y val="2.3364683581219008E-2"/>
                </c:manualLayout>
              </c:layout>
              <c:showCatName val="1"/>
              <c:showPercent val="1"/>
            </c:dLbl>
            <c:numFmt formatCode="0.00%" sourceLinked="0"/>
            <c:txPr>
              <a:bodyPr/>
              <a:lstStyle/>
              <a:p>
                <a:pPr>
                  <a:defRPr sz="800"/>
                </a:pPr>
                <a:endParaRPr lang="ru-RU"/>
              </a:p>
            </c:txPr>
            <c:showCatName val="1"/>
            <c:showPercent val="1"/>
            <c:showLeaderLines val="1"/>
          </c:dLbls>
          <c:cat>
            <c:strRef>
              <c:f>Sheet1!$J$16:$J$20</c:f>
              <c:strCache>
                <c:ptCount val="5"/>
                <c:pt idx="0">
                  <c:v>USA</c:v>
                </c:pt>
                <c:pt idx="1">
                  <c:v>China</c:v>
                </c:pt>
                <c:pt idx="2">
                  <c:v>Europe</c:v>
                </c:pt>
                <c:pt idx="3">
                  <c:v>Russia</c:v>
                </c:pt>
                <c:pt idx="4">
                  <c:v>Latin America</c:v>
                </c:pt>
              </c:strCache>
            </c:strRef>
          </c:cat>
          <c:val>
            <c:numRef>
              <c:f>Sheet1!$K$16:$K$20</c:f>
              <c:numCache>
                <c:formatCode>General</c:formatCode>
                <c:ptCount val="5"/>
                <c:pt idx="0">
                  <c:v>41.14</c:v>
                </c:pt>
                <c:pt idx="1">
                  <c:v>0.71000000000000063</c:v>
                </c:pt>
                <c:pt idx="2">
                  <c:v>5.04</c:v>
                </c:pt>
                <c:pt idx="3">
                  <c:v>0.4</c:v>
                </c:pt>
                <c:pt idx="4">
                  <c:v>27.5</c:v>
                </c:pt>
              </c:numCache>
            </c:numRef>
          </c:val>
        </c:ser>
        <c:firstSliceAng val="0"/>
      </c:pieChart>
    </c:plotArea>
    <c:plotVisOnly val="1"/>
    <c:dispBlanksAs val="zero"/>
  </c:chart>
  <c:txPr>
    <a:bodyPr/>
    <a:lstStyle/>
    <a:p>
      <a:pPr>
        <a:defRPr sz="1800"/>
      </a:pPr>
      <a:endParaRPr lang="ru-R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A051F25-28F7-462B-8026-89628F91B0A4}" type="datetimeFigureOut">
              <a:rPr lang="en-US" smtClean="0"/>
              <a:pPr/>
              <a:t>6/8/2011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14AE6B8-4168-4821-9A5B-EA4527D1F992}" type="slidenum">
              <a:rPr lang="en-US" smtClean="0"/>
              <a:pPr/>
              <a:t>‹#›</a:t>
            </a:fld>
            <a:endParaRPr lang="en-US"/>
          </a:p>
        </p:txBody>
      </p:sp>
    </p:spTree>
    <p:extLst>
      <p:ext uri="{BB962C8B-B14F-4D97-AF65-F5344CB8AC3E}">
        <p14:creationId xmlns="" xmlns:p14="http://schemas.microsoft.com/office/powerpoint/2010/main" val="2094109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707BA1F-3407-41A2-822E-D79C521F9391}" type="datetimeFigureOut">
              <a:rPr lang="en-GB" smtClean="0"/>
              <a:pPr/>
              <a:t>08/06/2011</a:t>
            </a:fld>
            <a:endParaRPr lang="en-GB"/>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30F7F8C-CEE7-4618-952D-F149C26EED5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30F7F8C-CEE7-4618-952D-F149C26EED53}"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30F7F8C-CEE7-4618-952D-F149C26EED53}"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30F7F8C-CEE7-4618-952D-F149C26EED53}"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30F7F8C-CEE7-4618-952D-F149C26EED53}"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30F7F8C-CEE7-4618-952D-F149C26EED53}"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30F7F8C-CEE7-4618-952D-F149C26EED53}"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30F7F8C-CEE7-4618-952D-F149C26EED53}"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30F7F8C-CEE7-4618-952D-F149C26EED53}" type="slidenum">
              <a:rPr lang="en-GB" smtClean="0"/>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30F7F8C-CEE7-4618-952D-F149C26EED53}"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30F7F8C-CEE7-4618-952D-F149C26EED53}"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30F7F8C-CEE7-4618-952D-F149C26EED53}"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30F7F8C-CEE7-4618-952D-F149C26EED53}"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30F7F8C-CEE7-4618-952D-F149C26EED53}"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30F7F8C-CEE7-4618-952D-F149C26EED53}"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30F7F8C-CEE7-4618-952D-F149C26EED53}"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30F7F8C-CEE7-4618-952D-F149C26EED53}"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CCB2A5-55CB-49D6-9BA2-FD4B5D7994A1}" type="datetimeFigureOut">
              <a:rPr lang="en-US" smtClean="0"/>
              <a:pPr/>
              <a:t>6/8/2011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CE5FC-9560-4E49-A7CD-EB88202238CB}" type="slidenum">
              <a:rPr lang="en-US" smtClean="0"/>
              <a:pPr/>
              <a:t>‹#›</a:t>
            </a:fld>
            <a:endParaRPr lang="en-US"/>
          </a:p>
        </p:txBody>
      </p:sp>
    </p:spTree>
    <p:extLst>
      <p:ext uri="{BB962C8B-B14F-4D97-AF65-F5344CB8AC3E}">
        <p14:creationId xmlns="" xmlns:p14="http://schemas.microsoft.com/office/powerpoint/2010/main" val="257341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CB2A5-55CB-49D6-9BA2-FD4B5D7994A1}" type="datetimeFigureOut">
              <a:rPr lang="en-US" smtClean="0"/>
              <a:pPr/>
              <a:t>6/8/2011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CE5FC-9560-4E49-A7CD-EB88202238CB}" type="slidenum">
              <a:rPr lang="en-US" smtClean="0"/>
              <a:pPr/>
              <a:t>‹#›</a:t>
            </a:fld>
            <a:endParaRPr lang="en-US"/>
          </a:p>
        </p:txBody>
      </p:sp>
    </p:spTree>
    <p:extLst>
      <p:ext uri="{BB962C8B-B14F-4D97-AF65-F5344CB8AC3E}">
        <p14:creationId xmlns="" xmlns:p14="http://schemas.microsoft.com/office/powerpoint/2010/main" val="386834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CB2A5-55CB-49D6-9BA2-FD4B5D7994A1}" type="datetimeFigureOut">
              <a:rPr lang="en-US" smtClean="0"/>
              <a:pPr/>
              <a:t>6/8/2011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CE5FC-9560-4E49-A7CD-EB88202238CB}" type="slidenum">
              <a:rPr lang="en-US" smtClean="0"/>
              <a:pPr/>
              <a:t>‹#›</a:t>
            </a:fld>
            <a:endParaRPr lang="en-US"/>
          </a:p>
        </p:txBody>
      </p:sp>
    </p:spTree>
    <p:extLst>
      <p:ext uri="{BB962C8B-B14F-4D97-AF65-F5344CB8AC3E}">
        <p14:creationId xmlns="" xmlns:p14="http://schemas.microsoft.com/office/powerpoint/2010/main" val="393285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CB2A5-55CB-49D6-9BA2-FD4B5D7994A1}" type="datetimeFigureOut">
              <a:rPr lang="en-US" smtClean="0"/>
              <a:pPr/>
              <a:t>6/8/2011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CE5FC-9560-4E49-A7CD-EB88202238CB}" type="slidenum">
              <a:rPr lang="en-US" smtClean="0"/>
              <a:pPr/>
              <a:t>‹#›</a:t>
            </a:fld>
            <a:endParaRPr lang="en-US"/>
          </a:p>
        </p:txBody>
      </p:sp>
    </p:spTree>
    <p:extLst>
      <p:ext uri="{BB962C8B-B14F-4D97-AF65-F5344CB8AC3E}">
        <p14:creationId xmlns="" xmlns:p14="http://schemas.microsoft.com/office/powerpoint/2010/main" val="200246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CCB2A5-55CB-49D6-9BA2-FD4B5D7994A1}" type="datetimeFigureOut">
              <a:rPr lang="en-US" smtClean="0"/>
              <a:pPr/>
              <a:t>6/8/2011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CE5FC-9560-4E49-A7CD-EB88202238CB}" type="slidenum">
              <a:rPr lang="en-US" smtClean="0"/>
              <a:pPr/>
              <a:t>‹#›</a:t>
            </a:fld>
            <a:endParaRPr lang="en-US"/>
          </a:p>
        </p:txBody>
      </p:sp>
    </p:spTree>
    <p:extLst>
      <p:ext uri="{BB962C8B-B14F-4D97-AF65-F5344CB8AC3E}">
        <p14:creationId xmlns="" xmlns:p14="http://schemas.microsoft.com/office/powerpoint/2010/main" val="25789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CCB2A5-55CB-49D6-9BA2-FD4B5D7994A1}" type="datetimeFigureOut">
              <a:rPr lang="en-US" smtClean="0"/>
              <a:pPr/>
              <a:t>6/8/2011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CE5FC-9560-4E49-A7CD-EB88202238CB}" type="slidenum">
              <a:rPr lang="en-US" smtClean="0"/>
              <a:pPr/>
              <a:t>‹#›</a:t>
            </a:fld>
            <a:endParaRPr lang="en-US"/>
          </a:p>
        </p:txBody>
      </p:sp>
    </p:spTree>
    <p:extLst>
      <p:ext uri="{BB962C8B-B14F-4D97-AF65-F5344CB8AC3E}">
        <p14:creationId xmlns="" xmlns:p14="http://schemas.microsoft.com/office/powerpoint/2010/main" val="397584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CCB2A5-55CB-49D6-9BA2-FD4B5D7994A1}" type="datetimeFigureOut">
              <a:rPr lang="en-US" smtClean="0"/>
              <a:pPr/>
              <a:t>6/8/2011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CCE5FC-9560-4E49-A7CD-EB88202238CB}" type="slidenum">
              <a:rPr lang="en-US" smtClean="0"/>
              <a:pPr/>
              <a:t>‹#›</a:t>
            </a:fld>
            <a:endParaRPr lang="en-US"/>
          </a:p>
        </p:txBody>
      </p:sp>
    </p:spTree>
    <p:extLst>
      <p:ext uri="{BB962C8B-B14F-4D97-AF65-F5344CB8AC3E}">
        <p14:creationId xmlns="" xmlns:p14="http://schemas.microsoft.com/office/powerpoint/2010/main" val="159475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CCB2A5-55CB-49D6-9BA2-FD4B5D7994A1}" type="datetimeFigureOut">
              <a:rPr lang="en-US" smtClean="0"/>
              <a:pPr/>
              <a:t>6/8/2011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CCE5FC-9560-4E49-A7CD-EB88202238CB}" type="slidenum">
              <a:rPr lang="en-US" smtClean="0"/>
              <a:pPr/>
              <a:t>‹#›</a:t>
            </a:fld>
            <a:endParaRPr lang="en-US"/>
          </a:p>
        </p:txBody>
      </p:sp>
    </p:spTree>
    <p:extLst>
      <p:ext uri="{BB962C8B-B14F-4D97-AF65-F5344CB8AC3E}">
        <p14:creationId xmlns="" xmlns:p14="http://schemas.microsoft.com/office/powerpoint/2010/main" val="2201502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CB2A5-55CB-49D6-9BA2-FD4B5D7994A1}" type="datetimeFigureOut">
              <a:rPr lang="en-US" smtClean="0"/>
              <a:pPr/>
              <a:t>6/8/2011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CCE5FC-9560-4E49-A7CD-EB88202238CB}" type="slidenum">
              <a:rPr lang="en-US" smtClean="0"/>
              <a:pPr/>
              <a:t>‹#›</a:t>
            </a:fld>
            <a:endParaRPr lang="en-US"/>
          </a:p>
        </p:txBody>
      </p:sp>
    </p:spTree>
    <p:extLst>
      <p:ext uri="{BB962C8B-B14F-4D97-AF65-F5344CB8AC3E}">
        <p14:creationId xmlns="" xmlns:p14="http://schemas.microsoft.com/office/powerpoint/2010/main" val="199850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CB2A5-55CB-49D6-9BA2-FD4B5D7994A1}" type="datetimeFigureOut">
              <a:rPr lang="en-US" smtClean="0"/>
              <a:pPr/>
              <a:t>6/8/2011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CE5FC-9560-4E49-A7CD-EB88202238CB}" type="slidenum">
              <a:rPr lang="en-US" smtClean="0"/>
              <a:pPr/>
              <a:t>‹#›</a:t>
            </a:fld>
            <a:endParaRPr lang="en-US"/>
          </a:p>
        </p:txBody>
      </p:sp>
    </p:spTree>
    <p:extLst>
      <p:ext uri="{BB962C8B-B14F-4D97-AF65-F5344CB8AC3E}">
        <p14:creationId xmlns="" xmlns:p14="http://schemas.microsoft.com/office/powerpoint/2010/main" val="49740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CB2A5-55CB-49D6-9BA2-FD4B5D7994A1}" type="datetimeFigureOut">
              <a:rPr lang="en-US" smtClean="0"/>
              <a:pPr/>
              <a:t>6/8/2011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CE5FC-9560-4E49-A7CD-EB88202238CB}" type="slidenum">
              <a:rPr lang="en-US" smtClean="0"/>
              <a:pPr/>
              <a:t>‹#›</a:t>
            </a:fld>
            <a:endParaRPr lang="en-US"/>
          </a:p>
        </p:txBody>
      </p:sp>
    </p:spTree>
    <p:extLst>
      <p:ext uri="{BB962C8B-B14F-4D97-AF65-F5344CB8AC3E}">
        <p14:creationId xmlns="" xmlns:p14="http://schemas.microsoft.com/office/powerpoint/2010/main" val="337640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CB2A5-55CB-49D6-9BA2-FD4B5D7994A1}" type="datetimeFigureOut">
              <a:rPr lang="en-US" smtClean="0"/>
              <a:pPr/>
              <a:t>6/8/2011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CE5FC-9560-4E49-A7CD-EB88202238CB}" type="slidenum">
              <a:rPr lang="en-US" smtClean="0"/>
              <a:pPr/>
              <a:t>‹#›</a:t>
            </a:fld>
            <a:endParaRPr lang="en-US"/>
          </a:p>
        </p:txBody>
      </p:sp>
    </p:spTree>
    <p:extLst>
      <p:ext uri="{BB962C8B-B14F-4D97-AF65-F5344CB8AC3E}">
        <p14:creationId xmlns="" xmlns:p14="http://schemas.microsoft.com/office/powerpoint/2010/main" val="3203472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gif"/><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gif"/><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slideLayout" Target="../slideLayouts/slideLayout1.xml"/><Relationship Id="rId3" Type="http://schemas.openxmlformats.org/officeDocument/2006/relationships/tags" Target="../tags/tag46.xml"/><Relationship Id="rId21" Type="http://schemas.openxmlformats.org/officeDocument/2006/relationships/image" Target="../media/image44.jpeg"/><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tags" Target="../tags/tag60.xml"/><Relationship Id="rId2" Type="http://schemas.openxmlformats.org/officeDocument/2006/relationships/tags" Target="../tags/tag45.xml"/><Relationship Id="rId16" Type="http://schemas.openxmlformats.org/officeDocument/2006/relationships/tags" Target="../tags/tag59.xml"/><Relationship Id="rId20" Type="http://schemas.openxmlformats.org/officeDocument/2006/relationships/image" Target="../media/image1.gif"/><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24" Type="http://schemas.openxmlformats.org/officeDocument/2006/relationships/image" Target="../media/image47.jpeg"/><Relationship Id="rId5" Type="http://schemas.openxmlformats.org/officeDocument/2006/relationships/tags" Target="../tags/tag48.xml"/><Relationship Id="rId15" Type="http://schemas.openxmlformats.org/officeDocument/2006/relationships/tags" Target="../tags/tag58.xml"/><Relationship Id="rId23" Type="http://schemas.openxmlformats.org/officeDocument/2006/relationships/image" Target="../media/image46.jpeg"/><Relationship Id="rId10" Type="http://schemas.openxmlformats.org/officeDocument/2006/relationships/tags" Target="../tags/tag53.xml"/><Relationship Id="rId19" Type="http://schemas.openxmlformats.org/officeDocument/2006/relationships/notesSlide" Target="../notesSlides/notesSlide14.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gif"/></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16.xml"/><Relationship Id="rId7" Type="http://schemas.openxmlformats.org/officeDocument/2006/relationships/image" Target="../media/image3.gif"/><Relationship Id="rId2" Type="http://schemas.openxmlformats.org/officeDocument/2006/relationships/slideLayout" Target="../slideLayouts/slideLayout1.xml"/><Relationship Id="rId1" Type="http://schemas.openxmlformats.org/officeDocument/2006/relationships/tags" Target="../tags/tag61.xml"/><Relationship Id="rId6" Type="http://schemas.openxmlformats.org/officeDocument/2006/relationships/image" Target="../media/image2.jpeg"/><Relationship Id="rId11" Type="http://schemas.openxmlformats.org/officeDocument/2006/relationships/image" Target="../media/image7.png"/><Relationship Id="rId5" Type="http://schemas.openxmlformats.org/officeDocument/2006/relationships/image" Target="../media/image10.jpeg"/><Relationship Id="rId10" Type="http://schemas.openxmlformats.org/officeDocument/2006/relationships/image" Target="../media/image50.jpeg"/><Relationship Id="rId4" Type="http://schemas.openxmlformats.org/officeDocument/2006/relationships/image" Target="../media/image1.gif"/><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chart" Target="../charts/chart2.xml"/><Relationship Id="rId26" Type="http://schemas.openxmlformats.org/officeDocument/2006/relationships/image" Target="../media/image19.png"/><Relationship Id="rId3" Type="http://schemas.openxmlformats.org/officeDocument/2006/relationships/tags" Target="../tags/tag3.xml"/><Relationship Id="rId21" Type="http://schemas.openxmlformats.org/officeDocument/2006/relationships/image" Target="../media/image14.png"/><Relationship Id="rId34" Type="http://schemas.openxmlformats.org/officeDocument/2006/relationships/image" Target="../media/image27.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chart" Target="../charts/chart1.xml"/><Relationship Id="rId25" Type="http://schemas.openxmlformats.org/officeDocument/2006/relationships/image" Target="../media/image18.png"/><Relationship Id="rId33" Type="http://schemas.openxmlformats.org/officeDocument/2006/relationships/image" Target="../media/image26.png"/><Relationship Id="rId2" Type="http://schemas.openxmlformats.org/officeDocument/2006/relationships/tags" Target="../tags/tag2.xml"/><Relationship Id="rId16" Type="http://schemas.openxmlformats.org/officeDocument/2006/relationships/image" Target="../media/image1.gif"/><Relationship Id="rId20" Type="http://schemas.openxmlformats.org/officeDocument/2006/relationships/chart" Target="../charts/chart4.xml"/><Relationship Id="rId29" Type="http://schemas.openxmlformats.org/officeDocument/2006/relationships/image" Target="../media/image2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7.png"/><Relationship Id="rId32" Type="http://schemas.openxmlformats.org/officeDocument/2006/relationships/image" Target="../media/image25.wmf"/><Relationship Id="rId5" Type="http://schemas.openxmlformats.org/officeDocument/2006/relationships/tags" Target="../tags/tag5.xml"/><Relationship Id="rId15" Type="http://schemas.openxmlformats.org/officeDocument/2006/relationships/notesSlide" Target="../notesSlides/notesSlide3.xml"/><Relationship Id="rId23" Type="http://schemas.openxmlformats.org/officeDocument/2006/relationships/image" Target="../media/image16.png"/><Relationship Id="rId28" Type="http://schemas.openxmlformats.org/officeDocument/2006/relationships/image" Target="../media/image21.png"/><Relationship Id="rId10" Type="http://schemas.openxmlformats.org/officeDocument/2006/relationships/tags" Target="../tags/tag10.xml"/><Relationship Id="rId19" Type="http://schemas.openxmlformats.org/officeDocument/2006/relationships/chart" Target="../charts/chart3.xml"/><Relationship Id="rId31" Type="http://schemas.openxmlformats.org/officeDocument/2006/relationships/image" Target="../media/image24.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1.xml"/><Relationship Id="rId22" Type="http://schemas.openxmlformats.org/officeDocument/2006/relationships/image" Target="../media/image15.jpeg"/><Relationship Id="rId27" Type="http://schemas.openxmlformats.org/officeDocument/2006/relationships/image" Target="../media/image20.jpeg"/><Relationship Id="rId30" Type="http://schemas.openxmlformats.org/officeDocument/2006/relationships/image" Target="../media/image23.png"/><Relationship Id="rId35" Type="http://schemas.openxmlformats.org/officeDocument/2006/relationships/image" Target="../media/image28.jpeg"/></Relationships>
</file>

<file path=ppt/slides/_rels/slide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tags" Target="../tags/tag39.xml"/><Relationship Id="rId39" Type="http://schemas.openxmlformats.org/officeDocument/2006/relationships/image" Target="../media/image33.jpeg"/><Relationship Id="rId3" Type="http://schemas.openxmlformats.org/officeDocument/2006/relationships/tags" Target="../tags/tag16.xml"/><Relationship Id="rId21" Type="http://schemas.openxmlformats.org/officeDocument/2006/relationships/tags" Target="../tags/tag34.xml"/><Relationship Id="rId34" Type="http://schemas.openxmlformats.org/officeDocument/2006/relationships/image" Target="../media/image29.png"/><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image" Target="../media/image1.gif"/><Relationship Id="rId38" Type="http://schemas.openxmlformats.org/officeDocument/2006/relationships/image" Target="../media/image32.png"/><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tags" Target="../tags/tag42.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notesSlide" Target="../notesSlides/notesSlide4.xml"/><Relationship Id="rId37" Type="http://schemas.openxmlformats.org/officeDocument/2006/relationships/image" Target="../media/image31.png"/><Relationship Id="rId40" Type="http://schemas.openxmlformats.org/officeDocument/2006/relationships/image" Target="../media/image34.jpeg"/><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hyperlink" Target="http://en.wikipedia.org/wiki/File:Khosla_Ventures_logo.png" TargetMode="External"/><Relationship Id="rId10" Type="http://schemas.openxmlformats.org/officeDocument/2006/relationships/tags" Target="../tags/tag23.xml"/><Relationship Id="rId19" Type="http://schemas.openxmlformats.org/officeDocument/2006/relationships/tags" Target="../tags/tag32.xml"/><Relationship Id="rId31" Type="http://schemas.openxmlformats.org/officeDocument/2006/relationships/slideLayout" Target="../slideLayouts/slideLayout1.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 Id="rId35"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6158" y="3505200"/>
            <a:ext cx="9829800" cy="2971800"/>
          </a:xfrm>
          <a:prstGeom prst="roundRect">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4000" b="1" dirty="0" smtClean="0"/>
              <a:t>Examples of successful joint Russian – Korean high – tech projects</a:t>
            </a:r>
          </a:p>
          <a:p>
            <a:endParaRPr lang="en-US" sz="4000" b="1" dirty="0" smtClean="0"/>
          </a:p>
          <a:p>
            <a:r>
              <a:rPr lang="en-US" sz="2000" dirty="0" smtClean="0"/>
              <a:t>                                                                                                                June 2011</a:t>
            </a:r>
            <a:endParaRPr lang="en-US" sz="2000" dirty="0"/>
          </a:p>
        </p:txBody>
      </p:sp>
      <p:pic>
        <p:nvPicPr>
          <p:cNvPr id="6" name="Picture 5" descr="image001.gif"/>
          <p:cNvPicPr>
            <a:picLocks noChangeAspect="1"/>
          </p:cNvPicPr>
          <p:nvPr/>
        </p:nvPicPr>
        <p:blipFill>
          <a:blip r:embed="rId3" cstate="print"/>
          <a:stretch>
            <a:fillRect/>
          </a:stretch>
        </p:blipFill>
        <p:spPr>
          <a:xfrm>
            <a:off x="8001000" y="304800"/>
            <a:ext cx="524774" cy="794065"/>
          </a:xfrm>
          <a:prstGeom prst="rect">
            <a:avLst/>
          </a:prstGeom>
        </p:spPr>
      </p:pic>
      <p:sp>
        <p:nvSpPr>
          <p:cNvPr id="10" name="Oval 9"/>
          <p:cNvSpPr/>
          <p:nvPr/>
        </p:nvSpPr>
        <p:spPr>
          <a:xfrm>
            <a:off x="-533400" y="-350216"/>
            <a:ext cx="1805730" cy="1805730"/>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Oval 10"/>
          <p:cNvSpPr/>
          <p:nvPr/>
        </p:nvSpPr>
        <p:spPr>
          <a:xfrm>
            <a:off x="650631" y="1981200"/>
            <a:ext cx="1243398" cy="1160864"/>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Oval 11"/>
          <p:cNvSpPr/>
          <p:nvPr/>
        </p:nvSpPr>
        <p:spPr>
          <a:xfrm>
            <a:off x="1828800" y="914400"/>
            <a:ext cx="838200" cy="782562"/>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5" name="Picture 14" descr="http://news.bbc.co.uk/nol/shared/spl/hi/pop_ups/05/sci_nat_nanotechnology___building_the_future_from_the_bottom_up/img/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05875" y="1413695"/>
            <a:ext cx="1207092" cy="831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descr="http://www.acceleratingfuture.com/michael/blog/images/MNT%20animation.gif"/>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22410" y="2215443"/>
            <a:ext cx="1118663" cy="831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descr="http://www.h20technologies.com/technology/Nanotechnology__2_.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205875" y="2213168"/>
            <a:ext cx="1207092" cy="831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descr="http://www.ecofriend.org/images/nanotechnology_.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550518" y="2213169"/>
            <a:ext cx="1137551" cy="831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descr="http://www.sciencedaily.com/images/2008/12/081207133717-large.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119362" y="2216085"/>
            <a:ext cx="1086514" cy="831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silicon probe"/>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412967" y="1407833"/>
            <a:ext cx="1137551" cy="8053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22" descr="Abstract nanotechnology background"/>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669490" y="1400230"/>
            <a:ext cx="1136693" cy="815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23" descr="http://web.mit.edu/dmse/csg/naturaltrans.jp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3119361" y="1413695"/>
            <a:ext cx="1086513" cy="7994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http://laudyms.files.wordpress.com/2009/09/nanotech.jp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7688069" y="2216085"/>
            <a:ext cx="1118114" cy="821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http://www.askdeb.com/technology/nanotechnology/nanotechnology-science-fiction.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550518" y="1400230"/>
            <a:ext cx="1118972" cy="812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65399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6158" y="762000"/>
            <a:ext cx="9829800" cy="5943600"/>
          </a:xfrm>
          <a:prstGeom prst="roundRect">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Font typeface="Arial" pitchFamily="34" charset="0"/>
              <a:buChar char="•"/>
            </a:pPr>
            <a:endParaRPr lang="en-US" dirty="0"/>
          </a:p>
        </p:txBody>
      </p:sp>
      <p:sp>
        <p:nvSpPr>
          <p:cNvPr id="3" name="Title 1"/>
          <p:cNvSpPr txBox="1">
            <a:spLocks/>
          </p:cNvSpPr>
          <p:nvPr/>
        </p:nvSpPr>
        <p:spPr>
          <a:xfrm>
            <a:off x="1295400" y="34925"/>
            <a:ext cx="5086350" cy="6508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i="1" dirty="0" err="1" smtClean="0"/>
              <a:t>Nesscap</a:t>
            </a:r>
            <a:r>
              <a:rPr lang="en-US" sz="2800" b="1" i="1" dirty="0" smtClean="0"/>
              <a:t> business dynamics </a:t>
            </a:r>
            <a:endParaRPr lang="en-US" sz="2800" b="1" i="1" dirty="0"/>
          </a:p>
        </p:txBody>
      </p:sp>
      <p:sp>
        <p:nvSpPr>
          <p:cNvPr id="4" name="Oval 3"/>
          <p:cNvSpPr/>
          <p:nvPr/>
        </p:nvSpPr>
        <p:spPr>
          <a:xfrm>
            <a:off x="-281730" y="119907"/>
            <a:ext cx="563460" cy="563460"/>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p:cNvSpPr/>
          <p:nvPr/>
        </p:nvSpPr>
        <p:spPr>
          <a:xfrm>
            <a:off x="374010" y="220519"/>
            <a:ext cx="387990" cy="362236"/>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p:cNvSpPr/>
          <p:nvPr/>
        </p:nvSpPr>
        <p:spPr>
          <a:xfrm>
            <a:off x="834705" y="256090"/>
            <a:ext cx="311790" cy="291094"/>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7" name="Picture 6" descr="image001.gif"/>
          <p:cNvPicPr>
            <a:picLocks noChangeAspect="1"/>
          </p:cNvPicPr>
          <p:nvPr/>
        </p:nvPicPr>
        <p:blipFill>
          <a:blip r:embed="rId3" cstate="print"/>
          <a:stretch>
            <a:fillRect/>
          </a:stretch>
        </p:blipFill>
        <p:spPr>
          <a:xfrm>
            <a:off x="8367401" y="88157"/>
            <a:ext cx="372374" cy="563460"/>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533400" y="1835440"/>
            <a:ext cx="3581400" cy="3384259"/>
          </a:xfrm>
          <a:prstGeom prst="rect">
            <a:avLst/>
          </a:prstGeom>
          <a:noFill/>
          <a:ln w="9525">
            <a:noFill/>
            <a:miter lim="800000"/>
            <a:headEnd/>
            <a:tailEnd/>
          </a:ln>
        </p:spPr>
      </p:pic>
      <p:sp>
        <p:nvSpPr>
          <p:cNvPr id="12" name="TextBox 11"/>
          <p:cNvSpPr txBox="1"/>
          <p:nvPr/>
        </p:nvSpPr>
        <p:spPr>
          <a:xfrm>
            <a:off x="1066800" y="1371600"/>
            <a:ext cx="1963743" cy="369332"/>
          </a:xfrm>
          <a:prstGeom prst="rect">
            <a:avLst/>
          </a:prstGeom>
          <a:noFill/>
        </p:spPr>
        <p:txBody>
          <a:bodyPr wrap="none" rtlCol="0">
            <a:spAutoFit/>
          </a:bodyPr>
          <a:lstStyle/>
          <a:p>
            <a:r>
              <a:rPr lang="en-US" b="1" dirty="0" smtClean="0"/>
              <a:t>Revenue dynamics</a:t>
            </a:r>
            <a:endParaRPr lang="ru-RU" b="1" dirty="0"/>
          </a:p>
        </p:txBody>
      </p:sp>
      <p:pic>
        <p:nvPicPr>
          <p:cNvPr id="2051" name="Picture 3"/>
          <p:cNvPicPr>
            <a:picLocks noChangeAspect="1" noChangeArrowheads="1"/>
          </p:cNvPicPr>
          <p:nvPr/>
        </p:nvPicPr>
        <p:blipFill>
          <a:blip r:embed="rId5" cstate="print"/>
          <a:srcRect/>
          <a:stretch>
            <a:fillRect/>
          </a:stretch>
        </p:blipFill>
        <p:spPr bwMode="auto">
          <a:xfrm>
            <a:off x="4269357" y="1828800"/>
            <a:ext cx="4569843" cy="3352800"/>
          </a:xfrm>
          <a:prstGeom prst="rect">
            <a:avLst/>
          </a:prstGeom>
          <a:noFill/>
          <a:ln w="9525">
            <a:noFill/>
            <a:miter lim="800000"/>
            <a:headEnd/>
            <a:tailEnd/>
          </a:ln>
        </p:spPr>
      </p:pic>
      <p:sp>
        <p:nvSpPr>
          <p:cNvPr id="13" name="TextBox 12"/>
          <p:cNvSpPr txBox="1"/>
          <p:nvPr/>
        </p:nvSpPr>
        <p:spPr>
          <a:xfrm>
            <a:off x="4724400" y="1371600"/>
            <a:ext cx="3461269" cy="369332"/>
          </a:xfrm>
          <a:prstGeom prst="rect">
            <a:avLst/>
          </a:prstGeom>
          <a:noFill/>
        </p:spPr>
        <p:txBody>
          <a:bodyPr wrap="none" rtlCol="0">
            <a:spAutoFit/>
          </a:bodyPr>
          <a:lstStyle/>
          <a:p>
            <a:r>
              <a:rPr lang="en-US" b="1" dirty="0" smtClean="0"/>
              <a:t>Transformation to global company</a:t>
            </a:r>
            <a:endParaRPr lang="ru-RU" b="1" dirty="0"/>
          </a:p>
        </p:txBody>
      </p:sp>
    </p:spTree>
    <p:extLst>
      <p:ext uri="{BB962C8B-B14F-4D97-AF65-F5344CB8AC3E}">
        <p14:creationId xmlns="" xmlns:p14="http://schemas.microsoft.com/office/powerpoint/2010/main" val="809014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6158" y="762000"/>
            <a:ext cx="9829800" cy="5943600"/>
          </a:xfrm>
          <a:prstGeom prst="roundRect">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Font typeface="Arial" pitchFamily="34" charset="0"/>
              <a:buChar char="•"/>
            </a:pPr>
            <a:endParaRPr lang="en-US" dirty="0"/>
          </a:p>
        </p:txBody>
      </p:sp>
      <p:sp>
        <p:nvSpPr>
          <p:cNvPr id="3" name="Title 1"/>
          <p:cNvSpPr txBox="1">
            <a:spLocks/>
          </p:cNvSpPr>
          <p:nvPr/>
        </p:nvSpPr>
        <p:spPr>
          <a:xfrm>
            <a:off x="1295400" y="34925"/>
            <a:ext cx="5086350" cy="6508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i="1" dirty="0" err="1" smtClean="0"/>
              <a:t>Nesscap</a:t>
            </a:r>
            <a:r>
              <a:rPr lang="en-US" sz="2800" b="1" i="1" dirty="0" smtClean="0"/>
              <a:t> </a:t>
            </a:r>
            <a:r>
              <a:rPr lang="en-US" sz="2800" b="1" i="1" dirty="0" smtClean="0"/>
              <a:t>listing on TSX</a:t>
            </a:r>
            <a:r>
              <a:rPr lang="en-US" sz="2800" b="1" i="1" dirty="0" smtClean="0"/>
              <a:t> </a:t>
            </a:r>
            <a:endParaRPr lang="en-US" sz="2800" b="1" i="1" dirty="0"/>
          </a:p>
        </p:txBody>
      </p:sp>
      <p:sp>
        <p:nvSpPr>
          <p:cNvPr id="4" name="Oval 3"/>
          <p:cNvSpPr/>
          <p:nvPr/>
        </p:nvSpPr>
        <p:spPr>
          <a:xfrm>
            <a:off x="-281730" y="119907"/>
            <a:ext cx="563460" cy="563460"/>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p:cNvSpPr/>
          <p:nvPr/>
        </p:nvSpPr>
        <p:spPr>
          <a:xfrm>
            <a:off x="374010" y="220519"/>
            <a:ext cx="387990" cy="362236"/>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p:cNvSpPr/>
          <p:nvPr/>
        </p:nvSpPr>
        <p:spPr>
          <a:xfrm>
            <a:off x="834705" y="256090"/>
            <a:ext cx="311790" cy="291094"/>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7" name="Picture 6" descr="image001.gif"/>
          <p:cNvPicPr>
            <a:picLocks noChangeAspect="1"/>
          </p:cNvPicPr>
          <p:nvPr/>
        </p:nvPicPr>
        <p:blipFill>
          <a:blip r:embed="rId3" cstate="print"/>
          <a:stretch>
            <a:fillRect/>
          </a:stretch>
        </p:blipFill>
        <p:spPr>
          <a:xfrm>
            <a:off x="8367401" y="88157"/>
            <a:ext cx="372374" cy="563460"/>
          </a:xfrm>
          <a:prstGeom prst="rect">
            <a:avLst/>
          </a:prstGeom>
        </p:spPr>
      </p:pic>
      <p:sp>
        <p:nvSpPr>
          <p:cNvPr id="14" name="Content Placeholder 2"/>
          <p:cNvSpPr txBox="1">
            <a:spLocks/>
          </p:cNvSpPr>
          <p:nvPr/>
        </p:nvSpPr>
        <p:spPr>
          <a:xfrm>
            <a:off x="588335" y="1177630"/>
            <a:ext cx="8229600" cy="47212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Reasons</a:t>
            </a:r>
            <a:r>
              <a:rPr kumimoji="0" lang="en-US" sz="2000" b="0" i="0" u="none" strike="noStrike" kern="1200" cap="none" spc="0" normalizeH="0" noProof="0" dirty="0" smtClean="0">
                <a:ln>
                  <a:noFill/>
                </a:ln>
                <a:solidFill>
                  <a:schemeClr val="tx1"/>
                </a:solidFill>
                <a:effectLst/>
                <a:uLnTx/>
                <a:uFillTx/>
                <a:latin typeface="+mn-lt"/>
                <a:ea typeface="+mn-ea"/>
                <a:cs typeface="+mn-cs"/>
              </a:rPr>
              <a:t> to </a:t>
            </a:r>
            <a:r>
              <a:rPr lang="en-US" sz="2000" dirty="0" err="1" smtClean="0"/>
              <a:t>g</a:t>
            </a:r>
            <a:r>
              <a:rPr kumimoji="0" lang="en-US" sz="2000" b="0" i="0" u="none" strike="noStrike" kern="1200" cap="none" spc="0" normalizeH="0" noProof="0" dirty="0" smtClean="0">
                <a:ln>
                  <a:noFill/>
                </a:ln>
                <a:solidFill>
                  <a:schemeClr val="tx1"/>
                </a:solidFill>
                <a:effectLst/>
                <a:uLnTx/>
                <a:uFillTx/>
                <a:latin typeface="+mn-lt"/>
                <a:ea typeface="+mn-ea"/>
                <a:cs typeface="+mn-cs"/>
              </a:rPr>
              <a:t>o public</a:t>
            </a:r>
            <a:endParaRPr kumimoji="0" lang="ru-RU"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            -  </a:t>
            </a:r>
            <a:r>
              <a:rPr kumimoji="0" lang="ru-RU"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smtClean="0">
                <a:ln>
                  <a:noFill/>
                </a:ln>
                <a:solidFill>
                  <a:schemeClr val="tx1"/>
                </a:solidFill>
                <a:effectLst/>
                <a:uLnTx/>
                <a:uFillTx/>
                <a:latin typeface="+mn-lt"/>
                <a:ea typeface="+mn-ea"/>
                <a:cs typeface="+mn-cs"/>
              </a:rPr>
              <a:t>Access to new funding</a:t>
            </a:r>
            <a:endParaRPr kumimoji="0" lang="ru-RU"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Brand enhancement on the core market of North America </a:t>
            </a:r>
            <a:endParaRPr kumimoji="0" lang="ru-RU"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Liquidity and fair valuation of assets  </a:t>
            </a:r>
            <a:endParaRPr kumimoji="0" lang="ru-RU"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Choice of the stock exchange </a:t>
            </a:r>
            <a:endParaRPr kumimoji="0" lang="ru-RU"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rgbClr val="FF0000"/>
                </a:solidFill>
                <a:effectLst/>
                <a:uLnTx/>
                <a:uFillTx/>
                <a:latin typeface="+mn-lt"/>
                <a:ea typeface="+mn-ea"/>
                <a:cs typeface="+mn-cs"/>
              </a:rPr>
              <a:t>            </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AIM –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bad dynamics of</a:t>
            </a:r>
            <a:r>
              <a:rPr kumimoji="0" lang="en-US" sz="2000" b="0" i="0" u="none" strike="noStrike" kern="1200" cap="none" spc="0" normalizeH="0" noProof="0" dirty="0" smtClean="0">
                <a:ln>
                  <a:noFill/>
                </a:ln>
                <a:solidFill>
                  <a:schemeClr val="tx1"/>
                </a:solidFill>
                <a:effectLst/>
                <a:uLnTx/>
                <a:uFillTx/>
                <a:latin typeface="+mn-lt"/>
                <a:ea typeface="+mn-ea"/>
                <a:cs typeface="+mn-cs"/>
              </a:rPr>
              <a:t> largest companies lack of liquidity</a:t>
            </a:r>
            <a:endParaRPr kumimoji="0" lang="ru-RU"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NASDAQ: OTC –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perfect fit, however, too expensive as of now</a:t>
            </a:r>
            <a:endParaRPr kumimoji="0" lang="ru-RU"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HSE -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far away from the target markets</a:t>
            </a:r>
            <a:endParaRPr kumimoji="0" lang="ru-RU"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TSX –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optimal investor based, targeted at small – cap companies</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   </a:t>
            </a:r>
            <a:r>
              <a:rPr kumimoji="0" lang="ru-RU"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ru-RU"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809014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6158" y="762000"/>
            <a:ext cx="9829800" cy="5943600"/>
          </a:xfrm>
          <a:prstGeom prst="roundRect">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Font typeface="Arial" pitchFamily="34" charset="0"/>
              <a:buChar char="•"/>
            </a:pPr>
            <a:endParaRPr lang="en-US" dirty="0"/>
          </a:p>
        </p:txBody>
      </p:sp>
      <p:sp>
        <p:nvSpPr>
          <p:cNvPr id="3" name="Title 1"/>
          <p:cNvSpPr txBox="1">
            <a:spLocks/>
          </p:cNvSpPr>
          <p:nvPr/>
        </p:nvSpPr>
        <p:spPr>
          <a:xfrm>
            <a:off x="1295400" y="34925"/>
            <a:ext cx="5086350" cy="6508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i="1" dirty="0" err="1" smtClean="0"/>
              <a:t>Nesscap</a:t>
            </a:r>
            <a:r>
              <a:rPr lang="en-US" sz="2800" b="1" i="1" dirty="0" smtClean="0"/>
              <a:t> and Russian market  </a:t>
            </a:r>
            <a:r>
              <a:rPr lang="ru-RU" sz="2800" b="1" i="1" dirty="0" smtClean="0"/>
              <a:t> </a:t>
            </a:r>
            <a:r>
              <a:rPr lang="en-US" sz="2800" b="1" i="1" dirty="0" smtClean="0"/>
              <a:t> </a:t>
            </a:r>
            <a:endParaRPr lang="en-US" sz="2800" b="1" i="1" dirty="0"/>
          </a:p>
        </p:txBody>
      </p:sp>
      <p:sp>
        <p:nvSpPr>
          <p:cNvPr id="4" name="Oval 3"/>
          <p:cNvSpPr/>
          <p:nvPr/>
        </p:nvSpPr>
        <p:spPr>
          <a:xfrm>
            <a:off x="-281730" y="119907"/>
            <a:ext cx="563460" cy="563460"/>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p:cNvSpPr/>
          <p:nvPr/>
        </p:nvSpPr>
        <p:spPr>
          <a:xfrm>
            <a:off x="374010" y="220519"/>
            <a:ext cx="387990" cy="362236"/>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p:cNvSpPr/>
          <p:nvPr/>
        </p:nvSpPr>
        <p:spPr>
          <a:xfrm>
            <a:off x="834705" y="256090"/>
            <a:ext cx="311790" cy="291094"/>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7" name="Picture 6" descr="image001.gif"/>
          <p:cNvPicPr>
            <a:picLocks noChangeAspect="1"/>
          </p:cNvPicPr>
          <p:nvPr/>
        </p:nvPicPr>
        <p:blipFill>
          <a:blip r:embed="rId3" cstate="print"/>
          <a:stretch>
            <a:fillRect/>
          </a:stretch>
        </p:blipFill>
        <p:spPr>
          <a:xfrm>
            <a:off x="8367401" y="88157"/>
            <a:ext cx="372374" cy="563460"/>
          </a:xfrm>
          <a:prstGeom prst="rect">
            <a:avLst/>
          </a:prstGeom>
        </p:spPr>
      </p:pic>
      <p:sp>
        <p:nvSpPr>
          <p:cNvPr id="14" name="Content Placeholder 2"/>
          <p:cNvSpPr txBox="1">
            <a:spLocks/>
          </p:cNvSpPr>
          <p:nvPr/>
        </p:nvSpPr>
        <p:spPr>
          <a:xfrm>
            <a:off x="588335" y="1177630"/>
            <a:ext cx="8229600" cy="47212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Core NESSCAP strength</a:t>
            </a:r>
            <a:r>
              <a:rPr kumimoji="0" lang="en-US" sz="2000" b="0" i="0" u="none" strike="noStrike" kern="1200" cap="none" spc="0" normalizeH="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noProof="0" dirty="0" smtClean="0">
                <a:ln>
                  <a:noFill/>
                </a:ln>
                <a:solidFill>
                  <a:schemeClr val="tx1"/>
                </a:solidFill>
                <a:effectLst/>
                <a:uLnTx/>
                <a:uFillTx/>
                <a:latin typeface="+mn-lt"/>
                <a:ea typeface="+mn-ea"/>
                <a:cs typeface="+mn-cs"/>
              </a:rPr>
              <a:t>        - production process engineering </a:t>
            </a:r>
          </a:p>
          <a:p>
            <a:pPr marL="342900" marR="0" lvl="0" indent="-342900" algn="l" defTabSz="914400" rtl="0" eaLnBrk="1" fontAlgn="auto" latinLnBrk="0" hangingPunct="1">
              <a:lnSpc>
                <a:spcPct val="100000"/>
              </a:lnSpc>
              <a:spcBef>
                <a:spcPct val="20000"/>
              </a:spcBef>
              <a:spcAft>
                <a:spcPts val="0"/>
              </a:spcAft>
              <a:buClrTx/>
              <a:buSzTx/>
              <a:tabLst/>
              <a:defRPr/>
            </a:pPr>
            <a:r>
              <a:rPr lang="en-US" sz="2000" dirty="0" smtClean="0"/>
              <a:t>        - scaling up production</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noProof="0" dirty="0" smtClean="0">
                <a:ln>
                  <a:noFill/>
                </a:ln>
                <a:solidFill>
                  <a:schemeClr val="tx1"/>
                </a:solidFill>
                <a:effectLst/>
                <a:uLnTx/>
                <a:uFillTx/>
                <a:latin typeface="+mn-lt"/>
                <a:ea typeface="+mn-ea"/>
                <a:cs typeface="+mn-cs"/>
              </a:rPr>
              <a:t>        - quality control</a:t>
            </a:r>
          </a:p>
          <a:p>
            <a:pPr marL="342900" marR="0" lvl="0" indent="-342900" algn="l" defTabSz="914400" rtl="0" eaLnBrk="1" fontAlgn="auto" latinLnBrk="0" hangingPunct="1">
              <a:lnSpc>
                <a:spcPct val="100000"/>
              </a:lnSpc>
              <a:spcBef>
                <a:spcPct val="20000"/>
              </a:spcBef>
              <a:spcAft>
                <a:spcPts val="0"/>
              </a:spcAft>
              <a:buClrTx/>
              <a:buSzTx/>
              <a:tabLst/>
              <a:defRPr/>
            </a:pPr>
            <a:r>
              <a:rPr lang="en-US" sz="2000" dirty="0" smtClean="0"/>
              <a:t>        - marketing</a:t>
            </a:r>
            <a:endParaRPr kumimoji="0" lang="ru-RU"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Expertise, that could be found in Russia</a:t>
            </a:r>
            <a:endParaRPr kumimoji="0" lang="ru-RU"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rgbClr val="FF0000"/>
                </a:solidFill>
                <a:effectLst/>
                <a:uLnTx/>
                <a:uFillTx/>
                <a:latin typeface="+mn-lt"/>
                <a:ea typeface="+mn-ea"/>
                <a:cs typeface="+mn-cs"/>
              </a:rPr>
              <a:t>            </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solution engineering</a:t>
            </a:r>
            <a:endParaRPr kumimoji="0" lang="ru-RU"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basic material science</a:t>
            </a:r>
            <a:endParaRPr kumimoji="0" lang="ru-RU"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new types of energy storage devices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1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t>Introduction of fundamental research capacity to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Nesscap</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engineering expertise</a:t>
            </a:r>
          </a:p>
          <a:p>
            <a:pPr marL="342900" marR="0" lvl="0" indent="-342900" algn="l" defTabSz="914400" rtl="0" eaLnBrk="1" fontAlgn="auto" latinLnBrk="0" hangingPunct="1">
              <a:lnSpc>
                <a:spcPct val="100000"/>
              </a:lnSpc>
              <a:spcBef>
                <a:spcPct val="20000"/>
              </a:spcBef>
              <a:spcAft>
                <a:spcPts val="0"/>
              </a:spcAft>
              <a:buClrTx/>
              <a:buSzTx/>
              <a:tabLst/>
              <a:defRPr/>
            </a:pPr>
            <a:r>
              <a:rPr lang="en-US" sz="2000" dirty="0" smtClean="0"/>
              <a:t>       could have a synergetic effect with a potential to create one of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the top industry players </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809014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6158" y="762000"/>
            <a:ext cx="9829800" cy="5943600"/>
          </a:xfrm>
          <a:prstGeom prst="roundRect">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dirty="0"/>
          </a:p>
        </p:txBody>
      </p:sp>
      <p:pic>
        <p:nvPicPr>
          <p:cNvPr id="6" name="Picture 5" descr="image001.gif"/>
          <p:cNvPicPr>
            <a:picLocks noChangeAspect="1"/>
          </p:cNvPicPr>
          <p:nvPr/>
        </p:nvPicPr>
        <p:blipFill>
          <a:blip r:embed="rId3" cstate="print"/>
          <a:stretch>
            <a:fillRect/>
          </a:stretch>
        </p:blipFill>
        <p:spPr>
          <a:xfrm>
            <a:off x="8367401" y="88157"/>
            <a:ext cx="372374" cy="563460"/>
          </a:xfrm>
          <a:prstGeom prst="rect">
            <a:avLst/>
          </a:prstGeom>
        </p:spPr>
      </p:pic>
      <p:sp>
        <p:nvSpPr>
          <p:cNvPr id="8" name="Title 1"/>
          <p:cNvSpPr txBox="1">
            <a:spLocks/>
          </p:cNvSpPr>
          <p:nvPr/>
        </p:nvSpPr>
        <p:spPr>
          <a:xfrm>
            <a:off x="1295400" y="34925"/>
            <a:ext cx="5086350" cy="650875"/>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i="1" dirty="0" smtClean="0"/>
              <a:t>Potential for Russia – Korea collaboration</a:t>
            </a:r>
            <a:endParaRPr lang="en-US" sz="2800" b="1" i="1" dirty="0"/>
          </a:p>
        </p:txBody>
      </p:sp>
      <p:sp>
        <p:nvSpPr>
          <p:cNvPr id="10" name="Oval 9"/>
          <p:cNvSpPr/>
          <p:nvPr/>
        </p:nvSpPr>
        <p:spPr>
          <a:xfrm>
            <a:off x="-281730" y="119907"/>
            <a:ext cx="563460" cy="563460"/>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Oval 10"/>
          <p:cNvSpPr/>
          <p:nvPr/>
        </p:nvSpPr>
        <p:spPr>
          <a:xfrm>
            <a:off x="374010" y="220519"/>
            <a:ext cx="387990" cy="362236"/>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Oval 11"/>
          <p:cNvSpPr/>
          <p:nvPr/>
        </p:nvSpPr>
        <p:spPr>
          <a:xfrm>
            <a:off x="834705" y="256090"/>
            <a:ext cx="311790" cy="291094"/>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ectangle 1"/>
          <p:cNvSpPr/>
          <p:nvPr/>
        </p:nvSpPr>
        <p:spPr>
          <a:xfrm>
            <a:off x="765174" y="3352800"/>
            <a:ext cx="8226426" cy="2846933"/>
          </a:xfrm>
          <a:prstGeom prst="rect">
            <a:avLst/>
          </a:prstGeom>
        </p:spPr>
        <p:txBody>
          <a:bodyPr wrap="square">
            <a:spAutoFit/>
          </a:bodyPr>
          <a:lstStyle/>
          <a:p>
            <a:pPr marL="292100" indent="-292100" algn="just">
              <a:spcAft>
                <a:spcPts val="600"/>
              </a:spcAft>
              <a:buSzPct val="120000"/>
              <a:buFont typeface="Wingdings" pitchFamily="2" charset="2"/>
              <a:buChar char="§"/>
              <a:defRPr/>
            </a:pPr>
            <a:r>
              <a:rPr lang="en-GB" sz="1400" dirty="0" smtClean="0"/>
              <a:t>Significant scientific base, retained from the former USSR that remains largely untapped since the lack of venture funding in post-Soviet era</a:t>
            </a:r>
          </a:p>
          <a:p>
            <a:pPr marL="292100" indent="-292100" algn="just">
              <a:spcAft>
                <a:spcPts val="600"/>
              </a:spcAft>
              <a:buSzPct val="120000"/>
              <a:buFont typeface="Wingdings" pitchFamily="2" charset="2"/>
              <a:buChar char="§"/>
              <a:defRPr/>
            </a:pPr>
            <a:r>
              <a:rPr lang="en-US" sz="1400" dirty="0" smtClean="0"/>
              <a:t>Korea’s labs, universities and startups are the source of innovative technologies in LEDs, energy storage, fuel cells, nuclear and transportation</a:t>
            </a:r>
            <a:endParaRPr lang="en-GB" sz="1400" dirty="0" smtClean="0"/>
          </a:p>
          <a:p>
            <a:pPr marL="177800" indent="-177800" algn="just">
              <a:buSzPct val="120000"/>
              <a:buFont typeface="Wingdings" pitchFamily="2" charset="2"/>
              <a:buChar char="§"/>
              <a:defRPr/>
            </a:pPr>
            <a:endParaRPr lang="en-GB" sz="500" dirty="0" smtClean="0"/>
          </a:p>
          <a:p>
            <a:pPr marL="177800" indent="-177800" algn="just">
              <a:buSzPct val="120000"/>
              <a:buFont typeface="Wingdings" pitchFamily="2" charset="2"/>
              <a:buChar char="§"/>
              <a:defRPr/>
            </a:pPr>
            <a:r>
              <a:rPr lang="en-GB" sz="1400" dirty="0" smtClean="0"/>
              <a:t>   High-level government support for innovations, access to tax-exempt jurisdictions created in both   </a:t>
            </a:r>
          </a:p>
          <a:p>
            <a:pPr marL="177800" indent="-177800" algn="just">
              <a:buSzPct val="120000"/>
              <a:defRPr/>
            </a:pPr>
            <a:r>
              <a:rPr lang="en-GB" sz="1400" dirty="0" smtClean="0"/>
              <a:t>       countries</a:t>
            </a:r>
          </a:p>
          <a:p>
            <a:pPr marL="177800" indent="-177800" algn="just">
              <a:buSzPct val="120000"/>
              <a:buFont typeface="Wingdings" pitchFamily="2" charset="2"/>
              <a:buChar char="§"/>
              <a:defRPr/>
            </a:pPr>
            <a:endParaRPr lang="en-GB" sz="500" dirty="0" smtClean="0"/>
          </a:p>
          <a:p>
            <a:pPr marL="292100" indent="-292100" algn="just">
              <a:buSzPct val="120000"/>
              <a:buFont typeface="Wingdings" pitchFamily="2" charset="2"/>
              <a:buChar char="§"/>
              <a:defRPr/>
            </a:pPr>
            <a:r>
              <a:rPr lang="en-GB" sz="1400" dirty="0" smtClean="0"/>
              <a:t>Dynamic financial markets, facilitating exit of early stage investors through IPO (3 VC  - backed IPOs during H1 2010 in Russia)</a:t>
            </a:r>
          </a:p>
          <a:p>
            <a:pPr marL="177800" indent="-177800" algn="just">
              <a:buSzPct val="120000"/>
              <a:buFont typeface="Wingdings" pitchFamily="2" charset="2"/>
              <a:buChar char="§"/>
              <a:defRPr/>
            </a:pPr>
            <a:endParaRPr lang="en-GB" sz="500" dirty="0" smtClean="0"/>
          </a:p>
          <a:p>
            <a:pPr marL="177800" indent="-177800" algn="just">
              <a:buSzPct val="120000"/>
              <a:buFont typeface="Wingdings" pitchFamily="2" charset="2"/>
              <a:buChar char="§"/>
              <a:defRPr/>
            </a:pPr>
            <a:r>
              <a:rPr lang="en-GB" sz="1400" dirty="0" smtClean="0"/>
              <a:t>   Unprecedented investment flow into high-tech industry from grant programs and state – owned VC/PE  </a:t>
            </a:r>
          </a:p>
          <a:p>
            <a:pPr marL="177800" indent="-177800" algn="just">
              <a:buSzPct val="120000"/>
              <a:defRPr/>
            </a:pPr>
            <a:r>
              <a:rPr lang="en-GB" sz="1400" dirty="0" smtClean="0"/>
              <a:t>       funds (</a:t>
            </a:r>
            <a:r>
              <a:rPr lang="en-GB" sz="1400" dirty="0" err="1" smtClean="0"/>
              <a:t>Rusnano</a:t>
            </a:r>
            <a:r>
              <a:rPr lang="en-GB" sz="1400" dirty="0" smtClean="0"/>
              <a:t>, RVC, </a:t>
            </a:r>
            <a:r>
              <a:rPr lang="en-GB" sz="1400" dirty="0" err="1" smtClean="0"/>
              <a:t>Skolkovo</a:t>
            </a:r>
            <a:r>
              <a:rPr lang="en-GB" sz="1400" dirty="0" smtClean="0"/>
              <a:t>, Regional funds, $84bn </a:t>
            </a:r>
            <a:r>
              <a:rPr lang="en-GB" sz="1400" dirty="0" err="1" smtClean="0"/>
              <a:t>cleantech</a:t>
            </a:r>
            <a:r>
              <a:rPr lang="en-GB" sz="1400" dirty="0" smtClean="0"/>
              <a:t> stimulus in Korea)</a:t>
            </a:r>
          </a:p>
          <a:p>
            <a:pPr marL="177800" indent="-177800" algn="just">
              <a:buClr>
                <a:schemeClr val="bg1"/>
              </a:buClr>
              <a:buSzPct val="120000"/>
              <a:buFont typeface="Wingdings" pitchFamily="2" charset="2"/>
              <a:buChar char="§"/>
              <a:defRPr/>
            </a:pPr>
            <a:endParaRPr lang="en-GB" sz="1400" dirty="0" smtClean="0">
              <a:solidFill>
                <a:schemeClr val="bg1"/>
              </a:solidFill>
            </a:endParaRPr>
          </a:p>
        </p:txBody>
      </p:sp>
      <p:sp>
        <p:nvSpPr>
          <p:cNvPr id="2" name="Rounded Rectangle 1"/>
          <p:cNvSpPr/>
          <p:nvPr/>
        </p:nvSpPr>
        <p:spPr>
          <a:xfrm>
            <a:off x="838200" y="1066800"/>
            <a:ext cx="3581400" cy="2057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 name="Rounded Rectangle 14"/>
          <p:cNvSpPr/>
          <p:nvPr/>
        </p:nvSpPr>
        <p:spPr>
          <a:xfrm>
            <a:off x="5334000" y="1066800"/>
            <a:ext cx="3581400" cy="2057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 name="Oval 13"/>
          <p:cNvSpPr/>
          <p:nvPr/>
        </p:nvSpPr>
        <p:spPr>
          <a:xfrm>
            <a:off x="4572000" y="1828800"/>
            <a:ext cx="609600"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upload.wikimedia.org/wikipedia/commons/archive/4/41/20090308110604!FlagMap_of_Russia2.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62600" y="1143000"/>
            <a:ext cx="1819275" cy="1068404"/>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http://www.psdgraphics.com/wp-content/uploads/2009/03/blank-world-map.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00428" y="1109796"/>
            <a:ext cx="2585772" cy="193820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3200400" y="1109796"/>
            <a:ext cx="685800" cy="261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6" cstate="print"/>
          <a:srcRect/>
          <a:stretch>
            <a:fillRect/>
          </a:stretch>
        </p:blipFill>
        <p:spPr bwMode="auto">
          <a:xfrm>
            <a:off x="7391400" y="1524000"/>
            <a:ext cx="1138237" cy="1447584"/>
          </a:xfrm>
          <a:prstGeom prst="rect">
            <a:avLst/>
          </a:prstGeom>
          <a:noFill/>
          <a:ln w="9525">
            <a:noFill/>
            <a:miter lim="800000"/>
            <a:headEnd/>
            <a:tailEnd/>
          </a:ln>
        </p:spPr>
      </p:pic>
    </p:spTree>
    <p:extLst>
      <p:ext uri="{BB962C8B-B14F-4D97-AF65-F5344CB8AC3E}">
        <p14:creationId xmlns="" xmlns:p14="http://schemas.microsoft.com/office/powerpoint/2010/main" val="111393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6158" y="762000"/>
            <a:ext cx="9829800" cy="5943600"/>
          </a:xfrm>
          <a:prstGeom prst="roundRect">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Oval 3"/>
          <p:cNvSpPr/>
          <p:nvPr/>
        </p:nvSpPr>
        <p:spPr>
          <a:xfrm>
            <a:off x="-281730" y="119907"/>
            <a:ext cx="563460" cy="563460"/>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p:cNvSpPr/>
          <p:nvPr/>
        </p:nvSpPr>
        <p:spPr>
          <a:xfrm>
            <a:off x="374010" y="220519"/>
            <a:ext cx="387990" cy="362236"/>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p:cNvSpPr/>
          <p:nvPr/>
        </p:nvSpPr>
        <p:spPr>
          <a:xfrm>
            <a:off x="834705" y="256090"/>
            <a:ext cx="311790" cy="291094"/>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7" name="Picture 6" descr="image001.gif"/>
          <p:cNvPicPr>
            <a:picLocks noChangeAspect="1"/>
          </p:cNvPicPr>
          <p:nvPr/>
        </p:nvPicPr>
        <p:blipFill>
          <a:blip r:embed="rId20" cstate="print"/>
          <a:stretch>
            <a:fillRect/>
          </a:stretch>
        </p:blipFill>
        <p:spPr>
          <a:xfrm>
            <a:off x="8367401" y="88157"/>
            <a:ext cx="372374" cy="563460"/>
          </a:xfrm>
          <a:prstGeom prst="rect">
            <a:avLst/>
          </a:prstGeom>
        </p:spPr>
      </p:pic>
      <p:sp>
        <p:nvSpPr>
          <p:cNvPr id="10" name="Полилиния 9"/>
          <p:cNvSpPr/>
          <p:nvPr>
            <p:custDataLst>
              <p:tags r:id="rId1"/>
            </p:custDataLst>
          </p:nvPr>
        </p:nvSpPr>
        <p:spPr bwMode="auto">
          <a:xfrm flipH="1">
            <a:off x="754063" y="855663"/>
            <a:ext cx="7548562" cy="5545137"/>
          </a:xfrm>
          <a:custGeom>
            <a:avLst/>
            <a:gdLst>
              <a:gd name="connsiteX0" fmla="*/ 7489372 w 7503886"/>
              <a:gd name="connsiteY0" fmla="*/ 0 h 5544457"/>
              <a:gd name="connsiteX1" fmla="*/ 7503886 w 7503886"/>
              <a:gd name="connsiteY1" fmla="*/ 5544457 h 5544457"/>
              <a:gd name="connsiteX2" fmla="*/ 0 w 7503886"/>
              <a:gd name="connsiteY2" fmla="*/ 5544457 h 5544457"/>
              <a:gd name="connsiteX3" fmla="*/ 0 w 7503886"/>
              <a:gd name="connsiteY3" fmla="*/ 5544457 h 5544457"/>
            </a:gdLst>
            <a:ahLst/>
            <a:cxnLst>
              <a:cxn ang="0">
                <a:pos x="connsiteX0" y="connsiteY0"/>
              </a:cxn>
              <a:cxn ang="0">
                <a:pos x="connsiteX1" y="connsiteY1"/>
              </a:cxn>
              <a:cxn ang="0">
                <a:pos x="connsiteX2" y="connsiteY2"/>
              </a:cxn>
              <a:cxn ang="0">
                <a:pos x="connsiteX3" y="connsiteY3"/>
              </a:cxn>
            </a:cxnLst>
            <a:rect l="l" t="t" r="r" b="b"/>
            <a:pathLst>
              <a:path w="7503886" h="5544457">
                <a:moveTo>
                  <a:pt x="7489372" y="0"/>
                </a:moveTo>
                <a:lnTo>
                  <a:pt x="7503886" y="5544457"/>
                </a:lnTo>
                <a:lnTo>
                  <a:pt x="0" y="5544457"/>
                </a:lnTo>
                <a:lnTo>
                  <a:pt x="0" y="5544457"/>
                </a:lnTo>
              </a:path>
            </a:pathLst>
          </a:custGeom>
          <a:noFill/>
          <a:ln w="28575" cap="flat" cmpd="sng" algn="ctr">
            <a:solidFill>
              <a:schemeClr val="accent3"/>
            </a:solidFill>
            <a:prstDash val="solid"/>
            <a:round/>
            <a:headEnd type="none" w="med" len="med"/>
            <a:tailEnd type="none" w="med" len="med"/>
          </a:ln>
          <a:effectLst>
            <a:outerShdw blurRad="50800" dist="63500" dir="9240000" algn="ctr" rotWithShape="0">
              <a:schemeClr val="bg2"/>
            </a:outerShdw>
          </a:effectLst>
        </p:spPr>
        <p:txBody>
          <a:bodyPr/>
          <a:lstStyle/>
          <a:p>
            <a:pPr fontAlgn="auto">
              <a:spcBef>
                <a:spcPts val="0"/>
              </a:spcBef>
              <a:spcAft>
                <a:spcPts val="0"/>
              </a:spcAft>
              <a:defRPr/>
            </a:pPr>
            <a:endParaRPr lang="ru-RU">
              <a:latin typeface="+mn-lt"/>
              <a:cs typeface="+mn-cs"/>
            </a:endParaRPr>
          </a:p>
        </p:txBody>
      </p:sp>
      <p:sp>
        <p:nvSpPr>
          <p:cNvPr id="11" name="Прямоугольник 8"/>
          <p:cNvSpPr>
            <a:spLocks noChangeArrowheads="1"/>
          </p:cNvSpPr>
          <p:nvPr>
            <p:custDataLst>
              <p:tags r:id="rId2"/>
            </p:custDataLst>
          </p:nvPr>
        </p:nvSpPr>
        <p:spPr bwMode="auto">
          <a:xfrm>
            <a:off x="2066925" y="862013"/>
            <a:ext cx="6242050" cy="1358900"/>
          </a:xfrm>
          <a:prstGeom prst="rect">
            <a:avLst/>
          </a:prstGeom>
          <a:solidFill>
            <a:schemeClr val="accent1"/>
          </a:solidFill>
          <a:ln w="9525" algn="ctr">
            <a:solidFill>
              <a:schemeClr val="bg1"/>
            </a:solidFill>
            <a:round/>
            <a:headEnd/>
            <a:tailEnd/>
          </a:ln>
        </p:spPr>
        <p:txBody>
          <a:bodyPr/>
          <a:lstStyle/>
          <a:p>
            <a:endParaRPr lang="ru-RU"/>
          </a:p>
        </p:txBody>
      </p:sp>
      <p:sp>
        <p:nvSpPr>
          <p:cNvPr id="12" name="Прямоугольник 11"/>
          <p:cNvSpPr>
            <a:spLocks noChangeArrowheads="1"/>
          </p:cNvSpPr>
          <p:nvPr>
            <p:custDataLst>
              <p:tags r:id="rId3"/>
            </p:custDataLst>
          </p:nvPr>
        </p:nvSpPr>
        <p:spPr bwMode="auto">
          <a:xfrm>
            <a:off x="2066925" y="2241550"/>
            <a:ext cx="6242050" cy="1358900"/>
          </a:xfrm>
          <a:prstGeom prst="rect">
            <a:avLst/>
          </a:prstGeom>
          <a:solidFill>
            <a:schemeClr val="accent1"/>
          </a:solidFill>
          <a:ln w="9525" algn="ctr">
            <a:solidFill>
              <a:schemeClr val="bg1"/>
            </a:solidFill>
            <a:round/>
            <a:headEnd/>
            <a:tailEnd/>
          </a:ln>
        </p:spPr>
        <p:txBody>
          <a:bodyPr/>
          <a:lstStyle/>
          <a:p>
            <a:endParaRPr lang="ru-RU"/>
          </a:p>
        </p:txBody>
      </p:sp>
      <p:sp>
        <p:nvSpPr>
          <p:cNvPr id="13" name="Прямоугольник 12"/>
          <p:cNvSpPr>
            <a:spLocks noChangeArrowheads="1"/>
          </p:cNvSpPr>
          <p:nvPr>
            <p:custDataLst>
              <p:tags r:id="rId4"/>
            </p:custDataLst>
          </p:nvPr>
        </p:nvSpPr>
        <p:spPr bwMode="auto">
          <a:xfrm>
            <a:off x="2066925" y="3622675"/>
            <a:ext cx="6242050" cy="1358900"/>
          </a:xfrm>
          <a:prstGeom prst="rect">
            <a:avLst/>
          </a:prstGeom>
          <a:solidFill>
            <a:schemeClr val="accent1"/>
          </a:solidFill>
          <a:ln w="9525" algn="ctr">
            <a:solidFill>
              <a:schemeClr val="bg1"/>
            </a:solidFill>
            <a:round/>
            <a:headEnd/>
            <a:tailEnd/>
          </a:ln>
        </p:spPr>
        <p:txBody>
          <a:bodyPr/>
          <a:lstStyle/>
          <a:p>
            <a:endParaRPr lang="ru-RU"/>
          </a:p>
        </p:txBody>
      </p:sp>
      <p:sp>
        <p:nvSpPr>
          <p:cNvPr id="14" name="Прямоугольник 13"/>
          <p:cNvSpPr>
            <a:spLocks noChangeArrowheads="1"/>
          </p:cNvSpPr>
          <p:nvPr>
            <p:custDataLst>
              <p:tags r:id="rId5"/>
            </p:custDataLst>
          </p:nvPr>
        </p:nvSpPr>
        <p:spPr bwMode="auto">
          <a:xfrm>
            <a:off x="2066925" y="5002213"/>
            <a:ext cx="6242050" cy="1358900"/>
          </a:xfrm>
          <a:prstGeom prst="rect">
            <a:avLst/>
          </a:prstGeom>
          <a:solidFill>
            <a:schemeClr val="accent1"/>
          </a:solidFill>
          <a:ln w="9525" algn="ctr">
            <a:solidFill>
              <a:schemeClr val="bg1"/>
            </a:solidFill>
            <a:round/>
            <a:headEnd/>
            <a:tailEnd/>
          </a:ln>
        </p:spPr>
        <p:txBody>
          <a:bodyPr/>
          <a:lstStyle/>
          <a:p>
            <a:endParaRPr lang="ru-RU"/>
          </a:p>
        </p:txBody>
      </p:sp>
      <p:sp>
        <p:nvSpPr>
          <p:cNvPr id="15" name="Пятиугольник 14"/>
          <p:cNvSpPr/>
          <p:nvPr>
            <p:custDataLst>
              <p:tags r:id="rId6"/>
            </p:custDataLst>
          </p:nvPr>
        </p:nvSpPr>
        <p:spPr bwMode="auto">
          <a:xfrm>
            <a:off x="822325" y="922338"/>
            <a:ext cx="3152775" cy="1236662"/>
          </a:xfrm>
          <a:prstGeom prst="homePlate">
            <a:avLst>
              <a:gd name="adj" fmla="val 25926"/>
            </a:avLst>
          </a:prstGeom>
          <a:solidFill>
            <a:schemeClr val="accent3"/>
          </a:solidFill>
          <a:ln w="38100" cap="flat" cmpd="sng" algn="ctr">
            <a:solidFill>
              <a:schemeClr val="bg1"/>
            </a:solidFill>
            <a:prstDash val="solid"/>
            <a:round/>
            <a:headEnd type="none" w="med" len="med"/>
            <a:tailEnd type="none" w="med" len="med"/>
          </a:ln>
          <a:effectLst/>
        </p:spPr>
        <p:txBody>
          <a:bodyPr/>
          <a:lstStyle/>
          <a:p>
            <a:pPr fontAlgn="auto">
              <a:spcBef>
                <a:spcPts val="0"/>
              </a:spcBef>
              <a:spcAft>
                <a:spcPts val="0"/>
              </a:spcAft>
              <a:defRPr/>
            </a:pPr>
            <a:endParaRPr lang="ru-RU">
              <a:latin typeface="+mn-lt"/>
              <a:cs typeface="+mn-cs"/>
            </a:endParaRPr>
          </a:p>
        </p:txBody>
      </p:sp>
      <p:sp>
        <p:nvSpPr>
          <p:cNvPr id="16" name="Пятиугольник 15"/>
          <p:cNvSpPr/>
          <p:nvPr>
            <p:custDataLst>
              <p:tags r:id="rId7"/>
            </p:custDataLst>
          </p:nvPr>
        </p:nvSpPr>
        <p:spPr bwMode="auto">
          <a:xfrm>
            <a:off x="822325" y="2303463"/>
            <a:ext cx="3152775" cy="1236662"/>
          </a:xfrm>
          <a:prstGeom prst="homePlate">
            <a:avLst>
              <a:gd name="adj" fmla="val 25926"/>
            </a:avLst>
          </a:prstGeom>
          <a:solidFill>
            <a:schemeClr val="accent3"/>
          </a:solidFill>
          <a:ln w="38100" cap="flat" cmpd="sng" algn="ctr">
            <a:solidFill>
              <a:schemeClr val="bg1"/>
            </a:solidFill>
            <a:prstDash val="solid"/>
            <a:round/>
            <a:headEnd type="none" w="med" len="med"/>
            <a:tailEnd type="none" w="med" len="med"/>
          </a:ln>
          <a:effectLst/>
        </p:spPr>
        <p:txBody>
          <a:bodyPr/>
          <a:lstStyle/>
          <a:p>
            <a:pPr fontAlgn="auto">
              <a:spcBef>
                <a:spcPts val="0"/>
              </a:spcBef>
              <a:spcAft>
                <a:spcPts val="0"/>
              </a:spcAft>
              <a:defRPr/>
            </a:pPr>
            <a:endParaRPr lang="ru-RU">
              <a:latin typeface="+mn-lt"/>
              <a:cs typeface="+mn-cs"/>
            </a:endParaRPr>
          </a:p>
        </p:txBody>
      </p:sp>
      <p:sp>
        <p:nvSpPr>
          <p:cNvPr id="17" name="Пятиугольник 16"/>
          <p:cNvSpPr/>
          <p:nvPr>
            <p:custDataLst>
              <p:tags r:id="rId8"/>
            </p:custDataLst>
          </p:nvPr>
        </p:nvSpPr>
        <p:spPr bwMode="auto">
          <a:xfrm>
            <a:off x="822325" y="3683000"/>
            <a:ext cx="3152775" cy="1236663"/>
          </a:xfrm>
          <a:prstGeom prst="homePlate">
            <a:avLst>
              <a:gd name="adj" fmla="val 25926"/>
            </a:avLst>
          </a:prstGeom>
          <a:solidFill>
            <a:schemeClr val="accent3"/>
          </a:solidFill>
          <a:ln w="38100" cap="flat" cmpd="sng" algn="ctr">
            <a:solidFill>
              <a:schemeClr val="bg1"/>
            </a:solidFill>
            <a:prstDash val="solid"/>
            <a:round/>
            <a:headEnd type="none" w="med" len="med"/>
            <a:tailEnd type="none" w="med" len="med"/>
          </a:ln>
          <a:effectLst/>
        </p:spPr>
        <p:txBody>
          <a:bodyPr/>
          <a:lstStyle/>
          <a:p>
            <a:pPr fontAlgn="auto">
              <a:spcBef>
                <a:spcPts val="0"/>
              </a:spcBef>
              <a:spcAft>
                <a:spcPts val="0"/>
              </a:spcAft>
              <a:defRPr/>
            </a:pPr>
            <a:endParaRPr lang="ru-RU">
              <a:latin typeface="+mn-lt"/>
              <a:cs typeface="+mn-cs"/>
            </a:endParaRPr>
          </a:p>
        </p:txBody>
      </p:sp>
      <p:sp>
        <p:nvSpPr>
          <p:cNvPr id="18" name="Пятиугольник 17"/>
          <p:cNvSpPr/>
          <p:nvPr>
            <p:custDataLst>
              <p:tags r:id="rId9"/>
            </p:custDataLst>
          </p:nvPr>
        </p:nvSpPr>
        <p:spPr bwMode="auto">
          <a:xfrm>
            <a:off x="822325" y="5064125"/>
            <a:ext cx="3152775" cy="1236663"/>
          </a:xfrm>
          <a:prstGeom prst="homePlate">
            <a:avLst>
              <a:gd name="adj" fmla="val 25926"/>
            </a:avLst>
          </a:prstGeom>
          <a:solidFill>
            <a:schemeClr val="accent3"/>
          </a:solidFill>
          <a:ln w="38100" cap="flat" cmpd="sng" algn="ctr">
            <a:solidFill>
              <a:schemeClr val="bg1"/>
            </a:solidFill>
            <a:prstDash val="solid"/>
            <a:round/>
            <a:headEnd type="none" w="med" len="med"/>
            <a:tailEnd type="none" w="med" len="med"/>
          </a:ln>
          <a:effectLst/>
        </p:spPr>
        <p:txBody>
          <a:bodyPr/>
          <a:lstStyle/>
          <a:p>
            <a:pPr fontAlgn="auto">
              <a:spcBef>
                <a:spcPts val="0"/>
              </a:spcBef>
              <a:spcAft>
                <a:spcPts val="0"/>
              </a:spcAft>
              <a:defRPr/>
            </a:pPr>
            <a:endParaRPr lang="ru-RU">
              <a:latin typeface="+mn-lt"/>
              <a:cs typeface="+mn-cs"/>
            </a:endParaRPr>
          </a:p>
        </p:txBody>
      </p:sp>
      <p:sp>
        <p:nvSpPr>
          <p:cNvPr id="19" name="TextBox 14"/>
          <p:cNvSpPr txBox="1">
            <a:spLocks noChangeArrowheads="1"/>
          </p:cNvSpPr>
          <p:nvPr>
            <p:custDataLst>
              <p:tags r:id="rId10"/>
            </p:custDataLst>
          </p:nvPr>
        </p:nvSpPr>
        <p:spPr bwMode="auto">
          <a:xfrm>
            <a:off x="2135188" y="1117600"/>
            <a:ext cx="1655762" cy="923925"/>
          </a:xfrm>
          <a:prstGeom prst="rect">
            <a:avLst/>
          </a:prstGeom>
          <a:noFill/>
          <a:ln w="9525">
            <a:noFill/>
            <a:miter lim="800000"/>
            <a:headEnd/>
            <a:tailEnd/>
          </a:ln>
        </p:spPr>
        <p:txBody>
          <a:bodyPr>
            <a:spAutoFit/>
          </a:bodyPr>
          <a:lstStyle/>
          <a:p>
            <a:r>
              <a:rPr lang="en-US" b="1">
                <a:solidFill>
                  <a:schemeClr val="bg1"/>
                </a:solidFill>
              </a:rPr>
              <a:t>Investment Types and Size</a:t>
            </a:r>
            <a:endParaRPr lang="ru-RU" b="1">
              <a:solidFill>
                <a:schemeClr val="bg1"/>
              </a:solidFill>
            </a:endParaRPr>
          </a:p>
        </p:txBody>
      </p:sp>
      <p:sp>
        <p:nvSpPr>
          <p:cNvPr id="20" name="TextBox 15"/>
          <p:cNvSpPr txBox="1">
            <a:spLocks noChangeArrowheads="1"/>
          </p:cNvSpPr>
          <p:nvPr>
            <p:custDataLst>
              <p:tags r:id="rId11"/>
            </p:custDataLst>
          </p:nvPr>
        </p:nvSpPr>
        <p:spPr bwMode="auto">
          <a:xfrm>
            <a:off x="2135188" y="2741613"/>
            <a:ext cx="1655762" cy="369887"/>
          </a:xfrm>
          <a:prstGeom prst="rect">
            <a:avLst/>
          </a:prstGeom>
          <a:noFill/>
          <a:ln w="9525">
            <a:noFill/>
            <a:miter lim="800000"/>
            <a:headEnd/>
            <a:tailEnd/>
          </a:ln>
        </p:spPr>
        <p:txBody>
          <a:bodyPr>
            <a:spAutoFit/>
          </a:bodyPr>
          <a:lstStyle/>
          <a:p>
            <a:r>
              <a:rPr lang="en-US" b="1">
                <a:solidFill>
                  <a:schemeClr val="bg1"/>
                </a:solidFill>
              </a:rPr>
              <a:t>Sector Focus</a:t>
            </a:r>
          </a:p>
        </p:txBody>
      </p:sp>
      <p:sp>
        <p:nvSpPr>
          <p:cNvPr id="21" name="TextBox 16"/>
          <p:cNvSpPr txBox="1">
            <a:spLocks noChangeArrowheads="1"/>
          </p:cNvSpPr>
          <p:nvPr>
            <p:custDataLst>
              <p:tags r:id="rId12"/>
            </p:custDataLst>
          </p:nvPr>
        </p:nvSpPr>
        <p:spPr bwMode="auto">
          <a:xfrm>
            <a:off x="2135188" y="3851275"/>
            <a:ext cx="1655762" cy="646113"/>
          </a:xfrm>
          <a:prstGeom prst="rect">
            <a:avLst/>
          </a:prstGeom>
          <a:noFill/>
          <a:ln w="9525">
            <a:noFill/>
            <a:miter lim="800000"/>
            <a:headEnd/>
            <a:tailEnd/>
          </a:ln>
        </p:spPr>
        <p:txBody>
          <a:bodyPr>
            <a:spAutoFit/>
          </a:bodyPr>
          <a:lstStyle/>
          <a:p>
            <a:r>
              <a:rPr lang="en-US" b="1">
                <a:solidFill>
                  <a:schemeClr val="bg1"/>
                </a:solidFill>
              </a:rPr>
              <a:t>Investment Parameters</a:t>
            </a:r>
          </a:p>
        </p:txBody>
      </p:sp>
      <p:sp>
        <p:nvSpPr>
          <p:cNvPr id="22" name="TextBox 17"/>
          <p:cNvSpPr txBox="1">
            <a:spLocks noChangeArrowheads="1"/>
          </p:cNvSpPr>
          <p:nvPr>
            <p:custDataLst>
              <p:tags r:id="rId13"/>
            </p:custDataLst>
          </p:nvPr>
        </p:nvSpPr>
        <p:spPr bwMode="auto">
          <a:xfrm>
            <a:off x="2135188" y="5365750"/>
            <a:ext cx="1655762" cy="646113"/>
          </a:xfrm>
          <a:prstGeom prst="rect">
            <a:avLst/>
          </a:prstGeom>
          <a:noFill/>
          <a:ln w="9525">
            <a:noFill/>
            <a:miter lim="800000"/>
            <a:headEnd/>
            <a:tailEnd/>
          </a:ln>
        </p:spPr>
        <p:txBody>
          <a:bodyPr>
            <a:spAutoFit/>
          </a:bodyPr>
          <a:lstStyle/>
          <a:p>
            <a:r>
              <a:rPr lang="en-US" b="1">
                <a:solidFill>
                  <a:schemeClr val="bg1"/>
                </a:solidFill>
              </a:rPr>
              <a:t>Geographic Focus</a:t>
            </a:r>
          </a:p>
        </p:txBody>
      </p:sp>
      <p:sp>
        <p:nvSpPr>
          <p:cNvPr id="23" name="TextBox 22"/>
          <p:cNvSpPr txBox="1"/>
          <p:nvPr>
            <p:custDataLst>
              <p:tags r:id="rId14"/>
            </p:custDataLst>
          </p:nvPr>
        </p:nvSpPr>
        <p:spPr>
          <a:xfrm>
            <a:off x="4097338" y="887413"/>
            <a:ext cx="3973512" cy="1385887"/>
          </a:xfrm>
          <a:prstGeom prst="rect">
            <a:avLst/>
          </a:prstGeom>
          <a:noFill/>
        </p:spPr>
        <p:txBody>
          <a:bodyPr>
            <a:spAutoFit/>
          </a:bodyPr>
          <a:lstStyle/>
          <a:p>
            <a:pPr marL="185738" indent="-185738" fontAlgn="auto">
              <a:spcBef>
                <a:spcPts val="0"/>
              </a:spcBef>
              <a:spcAft>
                <a:spcPts val="0"/>
              </a:spcAft>
              <a:buClr>
                <a:schemeClr val="accent5"/>
              </a:buClr>
              <a:buSzPct val="120000"/>
              <a:buFont typeface="Wingdings" pitchFamily="2" charset="2"/>
              <a:buChar char="§"/>
              <a:defRPr/>
            </a:pPr>
            <a:r>
              <a:rPr lang="en-US" sz="1400" dirty="0">
                <a:latin typeface="+mn-lt"/>
                <a:cs typeface="+mn-cs"/>
              </a:rPr>
              <a:t>Early stage – start up or early expansion</a:t>
            </a:r>
          </a:p>
          <a:p>
            <a:pPr marL="185738" indent="-185738" fontAlgn="auto">
              <a:spcBef>
                <a:spcPts val="0"/>
              </a:spcBef>
              <a:spcAft>
                <a:spcPts val="0"/>
              </a:spcAft>
              <a:buClr>
                <a:schemeClr val="accent5"/>
              </a:buClr>
              <a:buSzPct val="120000"/>
              <a:buFont typeface="Wingdings" pitchFamily="2" charset="2"/>
              <a:buChar char="§"/>
              <a:defRPr/>
            </a:pPr>
            <a:r>
              <a:rPr lang="en-US" sz="1400" dirty="0">
                <a:latin typeface="+mn-lt"/>
                <a:cs typeface="+mn-cs"/>
              </a:rPr>
              <a:t>USD 5 million-10 million</a:t>
            </a:r>
          </a:p>
          <a:p>
            <a:pPr marL="185738" indent="-185738" fontAlgn="auto">
              <a:spcBef>
                <a:spcPts val="0"/>
              </a:spcBef>
              <a:spcAft>
                <a:spcPts val="0"/>
              </a:spcAft>
              <a:buClr>
                <a:schemeClr val="accent5"/>
              </a:buClr>
              <a:buSzPct val="120000"/>
              <a:buFont typeface="Wingdings" pitchFamily="2" charset="2"/>
              <a:buChar char="§"/>
              <a:defRPr/>
            </a:pPr>
            <a:r>
              <a:rPr lang="en-US" sz="1400" dirty="0">
                <a:latin typeface="+mn-lt"/>
                <a:cs typeface="+mn-cs"/>
              </a:rPr>
              <a:t>Preferred equity or convertible debt</a:t>
            </a:r>
          </a:p>
          <a:p>
            <a:pPr marL="185738" indent="-185738" fontAlgn="auto">
              <a:spcBef>
                <a:spcPts val="0"/>
              </a:spcBef>
              <a:spcAft>
                <a:spcPts val="0"/>
              </a:spcAft>
              <a:buClr>
                <a:schemeClr val="accent5"/>
              </a:buClr>
              <a:buSzPct val="120000"/>
              <a:buFont typeface="Wingdings" pitchFamily="2" charset="2"/>
              <a:buChar char="§"/>
              <a:defRPr/>
            </a:pPr>
            <a:r>
              <a:rPr lang="en-US" sz="1400" dirty="0">
                <a:latin typeface="+mn-lt"/>
                <a:cs typeface="+mn-cs"/>
              </a:rPr>
              <a:t>20% - 40% stakes in individual companies</a:t>
            </a:r>
          </a:p>
          <a:p>
            <a:pPr marL="185738" indent="-185738" fontAlgn="auto">
              <a:spcBef>
                <a:spcPts val="0"/>
              </a:spcBef>
              <a:spcAft>
                <a:spcPts val="0"/>
              </a:spcAft>
              <a:buClr>
                <a:schemeClr val="accent5"/>
              </a:buClr>
              <a:buSzPct val="120000"/>
              <a:buFont typeface="Wingdings" pitchFamily="2" charset="2"/>
              <a:buChar char="§"/>
              <a:defRPr/>
            </a:pPr>
            <a:r>
              <a:rPr lang="en-US" sz="1400" dirty="0">
                <a:latin typeface="+mn-lt"/>
                <a:cs typeface="+mn-cs"/>
              </a:rPr>
              <a:t>BOD participation</a:t>
            </a:r>
          </a:p>
          <a:p>
            <a:pPr marL="185738" indent="-185738" fontAlgn="auto">
              <a:spcBef>
                <a:spcPts val="0"/>
              </a:spcBef>
              <a:spcAft>
                <a:spcPts val="0"/>
              </a:spcAft>
              <a:buClr>
                <a:schemeClr val="accent5"/>
              </a:buClr>
              <a:buSzPct val="120000"/>
              <a:buFont typeface="Wingdings" pitchFamily="2" charset="2"/>
              <a:buChar char="§"/>
              <a:defRPr/>
            </a:pPr>
            <a:r>
              <a:rPr lang="en-GB" sz="1400" dirty="0">
                <a:latin typeface="+mn-lt"/>
                <a:cs typeface="+mn-cs"/>
              </a:rPr>
              <a:t>IRR minimum 30%</a:t>
            </a:r>
            <a:endParaRPr lang="en-US" sz="1400" dirty="0">
              <a:latin typeface="+mn-lt"/>
              <a:cs typeface="+mn-cs"/>
            </a:endParaRPr>
          </a:p>
        </p:txBody>
      </p:sp>
      <p:sp>
        <p:nvSpPr>
          <p:cNvPr id="24" name="TextBox 23"/>
          <p:cNvSpPr txBox="1"/>
          <p:nvPr>
            <p:custDataLst>
              <p:tags r:id="rId15"/>
            </p:custDataLst>
          </p:nvPr>
        </p:nvSpPr>
        <p:spPr>
          <a:xfrm>
            <a:off x="4097338" y="2319338"/>
            <a:ext cx="3827462" cy="1169987"/>
          </a:xfrm>
          <a:prstGeom prst="rect">
            <a:avLst/>
          </a:prstGeom>
          <a:noFill/>
        </p:spPr>
        <p:txBody>
          <a:bodyPr>
            <a:spAutoFit/>
          </a:bodyPr>
          <a:lstStyle/>
          <a:p>
            <a:pPr marL="185738" indent="-185738" fontAlgn="auto">
              <a:spcBef>
                <a:spcPts val="0"/>
              </a:spcBef>
              <a:spcAft>
                <a:spcPts val="0"/>
              </a:spcAft>
              <a:buClr>
                <a:schemeClr val="accent5"/>
              </a:buClr>
              <a:buSzPct val="120000"/>
              <a:buFont typeface="Wingdings" pitchFamily="2" charset="2"/>
              <a:buChar char="§"/>
              <a:defRPr/>
            </a:pPr>
            <a:r>
              <a:rPr lang="en-US" sz="1400" dirty="0">
                <a:latin typeface="+mn-lt"/>
                <a:cs typeface="+mn-cs"/>
              </a:rPr>
              <a:t>Coatings</a:t>
            </a:r>
          </a:p>
          <a:p>
            <a:pPr marL="185738" indent="-185738" fontAlgn="auto">
              <a:spcBef>
                <a:spcPts val="0"/>
              </a:spcBef>
              <a:spcAft>
                <a:spcPts val="0"/>
              </a:spcAft>
              <a:buClr>
                <a:schemeClr val="accent5"/>
              </a:buClr>
              <a:buSzPct val="120000"/>
              <a:buFont typeface="Wingdings" pitchFamily="2" charset="2"/>
              <a:buChar char="§"/>
              <a:defRPr/>
            </a:pPr>
            <a:r>
              <a:rPr lang="en-US" sz="1400" dirty="0">
                <a:latin typeface="+mn-lt"/>
                <a:cs typeface="+mn-cs"/>
              </a:rPr>
              <a:t>Energy storage</a:t>
            </a:r>
          </a:p>
          <a:p>
            <a:pPr marL="185738" indent="-185738" fontAlgn="auto">
              <a:spcBef>
                <a:spcPts val="0"/>
              </a:spcBef>
              <a:spcAft>
                <a:spcPts val="0"/>
              </a:spcAft>
              <a:buClr>
                <a:schemeClr val="accent5"/>
              </a:buClr>
              <a:buSzPct val="120000"/>
              <a:buFont typeface="Wingdings" pitchFamily="2" charset="2"/>
              <a:buChar char="§"/>
              <a:defRPr/>
            </a:pPr>
            <a:r>
              <a:rPr lang="en-US" sz="1400" dirty="0">
                <a:latin typeface="+mn-lt"/>
                <a:cs typeface="+mn-cs"/>
              </a:rPr>
              <a:t>Solar sector</a:t>
            </a:r>
          </a:p>
          <a:p>
            <a:pPr marL="185738" indent="-185738" fontAlgn="auto">
              <a:spcBef>
                <a:spcPts val="0"/>
              </a:spcBef>
              <a:spcAft>
                <a:spcPts val="0"/>
              </a:spcAft>
              <a:buClr>
                <a:schemeClr val="accent5"/>
              </a:buClr>
              <a:buSzPct val="120000"/>
              <a:buFont typeface="Wingdings" pitchFamily="2" charset="2"/>
              <a:buChar char="§"/>
              <a:defRPr/>
            </a:pPr>
            <a:r>
              <a:rPr lang="en-US" sz="1400" dirty="0">
                <a:latin typeface="+mn-lt"/>
                <a:cs typeface="+mn-cs"/>
              </a:rPr>
              <a:t>Catalyst</a:t>
            </a:r>
          </a:p>
          <a:p>
            <a:pPr marL="185738" indent="-185738" fontAlgn="auto">
              <a:spcBef>
                <a:spcPts val="0"/>
              </a:spcBef>
              <a:spcAft>
                <a:spcPts val="0"/>
              </a:spcAft>
              <a:buClr>
                <a:schemeClr val="accent5"/>
              </a:buClr>
              <a:buSzPct val="120000"/>
              <a:buFont typeface="Wingdings" pitchFamily="2" charset="2"/>
              <a:buChar char="§"/>
              <a:defRPr/>
            </a:pPr>
            <a:r>
              <a:rPr lang="en-US" sz="1400" dirty="0">
                <a:latin typeface="+mn-lt"/>
                <a:cs typeface="+mn-cs"/>
              </a:rPr>
              <a:t>Water treatment</a:t>
            </a:r>
          </a:p>
        </p:txBody>
      </p:sp>
      <p:sp>
        <p:nvSpPr>
          <p:cNvPr id="25" name="TextBox 24"/>
          <p:cNvSpPr txBox="1"/>
          <p:nvPr>
            <p:custDataLst>
              <p:tags r:id="rId16"/>
            </p:custDataLst>
          </p:nvPr>
        </p:nvSpPr>
        <p:spPr>
          <a:xfrm>
            <a:off x="4097338" y="3602038"/>
            <a:ext cx="3827462" cy="1385887"/>
          </a:xfrm>
          <a:prstGeom prst="rect">
            <a:avLst/>
          </a:prstGeom>
          <a:noFill/>
        </p:spPr>
        <p:txBody>
          <a:bodyPr>
            <a:spAutoFit/>
          </a:bodyPr>
          <a:lstStyle/>
          <a:p>
            <a:pPr marL="185738" indent="-185738" fontAlgn="auto">
              <a:spcBef>
                <a:spcPts val="0"/>
              </a:spcBef>
              <a:spcAft>
                <a:spcPts val="0"/>
              </a:spcAft>
              <a:buClr>
                <a:schemeClr val="accent5"/>
              </a:buClr>
              <a:buSzPct val="120000"/>
              <a:buFont typeface="Wingdings" pitchFamily="2" charset="2"/>
              <a:buChar char="§"/>
              <a:defRPr/>
            </a:pPr>
            <a:r>
              <a:rPr lang="en-US" sz="1400" dirty="0">
                <a:latin typeface="+mn-lt"/>
                <a:cs typeface="+mn-cs"/>
              </a:rPr>
              <a:t>Total number of portfolio companies not to exceed 20</a:t>
            </a:r>
          </a:p>
          <a:p>
            <a:pPr marL="185738" indent="-185738" fontAlgn="auto">
              <a:spcBef>
                <a:spcPts val="0"/>
              </a:spcBef>
              <a:spcAft>
                <a:spcPts val="0"/>
              </a:spcAft>
              <a:buClr>
                <a:schemeClr val="accent5"/>
              </a:buClr>
              <a:buSzPct val="120000"/>
              <a:buFont typeface="Wingdings" pitchFamily="2" charset="2"/>
              <a:buChar char="§"/>
              <a:defRPr/>
            </a:pPr>
            <a:r>
              <a:rPr lang="en-US" sz="1400" dirty="0">
                <a:latin typeface="+mn-lt"/>
                <a:cs typeface="+mn-cs"/>
              </a:rPr>
              <a:t>Total investments into one company will not exceed USD 10 million</a:t>
            </a:r>
          </a:p>
          <a:p>
            <a:pPr marL="185738" indent="-185738" fontAlgn="auto">
              <a:spcBef>
                <a:spcPts val="0"/>
              </a:spcBef>
              <a:spcAft>
                <a:spcPts val="0"/>
              </a:spcAft>
              <a:buClr>
                <a:schemeClr val="accent5"/>
              </a:buClr>
              <a:buSzPct val="120000"/>
              <a:buFont typeface="Wingdings" pitchFamily="2" charset="2"/>
              <a:buChar char="§"/>
              <a:defRPr/>
            </a:pPr>
            <a:r>
              <a:rPr lang="en-US" sz="1400" dirty="0">
                <a:latin typeface="+mn-lt"/>
                <a:cs typeface="+mn-cs"/>
              </a:rPr>
              <a:t>Investment in one single round will not exceed USD 5 million</a:t>
            </a:r>
          </a:p>
        </p:txBody>
      </p:sp>
      <p:sp>
        <p:nvSpPr>
          <p:cNvPr id="26" name="TextBox 25"/>
          <p:cNvSpPr txBox="1"/>
          <p:nvPr>
            <p:custDataLst>
              <p:tags r:id="rId17"/>
            </p:custDataLst>
          </p:nvPr>
        </p:nvSpPr>
        <p:spPr>
          <a:xfrm>
            <a:off x="4097338" y="5194300"/>
            <a:ext cx="3125787" cy="523875"/>
          </a:xfrm>
          <a:prstGeom prst="rect">
            <a:avLst/>
          </a:prstGeom>
          <a:noFill/>
        </p:spPr>
        <p:txBody>
          <a:bodyPr>
            <a:spAutoFit/>
          </a:bodyPr>
          <a:lstStyle/>
          <a:p>
            <a:pPr marL="185738" indent="-185738" fontAlgn="auto">
              <a:spcBef>
                <a:spcPts val="0"/>
              </a:spcBef>
              <a:spcAft>
                <a:spcPts val="0"/>
              </a:spcAft>
              <a:buClr>
                <a:schemeClr val="accent5"/>
              </a:buClr>
              <a:buSzPct val="120000"/>
              <a:buFont typeface="Wingdings" pitchFamily="2" charset="2"/>
              <a:buChar char="§"/>
              <a:defRPr/>
            </a:pPr>
            <a:r>
              <a:rPr lang="en-US" sz="1400" dirty="0">
                <a:latin typeface="+mn-lt"/>
                <a:cs typeface="+mn-cs"/>
              </a:rPr>
              <a:t>Russia</a:t>
            </a:r>
          </a:p>
          <a:p>
            <a:pPr marL="185738" indent="-185738" fontAlgn="auto">
              <a:spcBef>
                <a:spcPts val="0"/>
              </a:spcBef>
              <a:spcAft>
                <a:spcPts val="0"/>
              </a:spcAft>
              <a:buClr>
                <a:schemeClr val="accent5"/>
              </a:buClr>
              <a:buSzPct val="120000"/>
              <a:buFont typeface="Wingdings" pitchFamily="2" charset="2"/>
              <a:buChar char="§"/>
              <a:defRPr/>
            </a:pPr>
            <a:r>
              <a:rPr lang="en-US" sz="1400" dirty="0">
                <a:latin typeface="+mn-lt"/>
                <a:cs typeface="+mn-cs"/>
              </a:rPr>
              <a:t>South Korea</a:t>
            </a:r>
          </a:p>
        </p:txBody>
      </p:sp>
      <p:pic>
        <p:nvPicPr>
          <p:cNvPr id="27" name="Рисунок 28" descr="7768899.jpg"/>
          <p:cNvPicPr>
            <a:picLocks noChangeAspect="1"/>
          </p:cNvPicPr>
          <p:nvPr/>
        </p:nvPicPr>
        <p:blipFill>
          <a:blip r:embed="rId21" cstate="print"/>
          <a:srcRect l="8798" r="14378"/>
          <a:stretch>
            <a:fillRect/>
          </a:stretch>
        </p:blipFill>
        <p:spPr bwMode="auto">
          <a:xfrm>
            <a:off x="939800" y="1008063"/>
            <a:ext cx="1125538" cy="1065212"/>
          </a:xfrm>
          <a:prstGeom prst="rect">
            <a:avLst/>
          </a:prstGeom>
          <a:noFill/>
          <a:ln w="9525">
            <a:noFill/>
            <a:miter lim="800000"/>
            <a:headEnd/>
            <a:tailEnd/>
          </a:ln>
        </p:spPr>
      </p:pic>
      <p:pic>
        <p:nvPicPr>
          <p:cNvPr id="28" name="Рисунок 29" descr="23689872.jpg"/>
          <p:cNvPicPr>
            <a:picLocks noChangeAspect="1"/>
          </p:cNvPicPr>
          <p:nvPr/>
        </p:nvPicPr>
        <p:blipFill>
          <a:blip r:embed="rId22" cstate="print"/>
          <a:srcRect t="6989" b="27139"/>
          <a:stretch>
            <a:fillRect/>
          </a:stretch>
        </p:blipFill>
        <p:spPr bwMode="auto">
          <a:xfrm>
            <a:off x="914400" y="5159375"/>
            <a:ext cx="1131888" cy="1044575"/>
          </a:xfrm>
          <a:prstGeom prst="rect">
            <a:avLst/>
          </a:prstGeom>
          <a:noFill/>
          <a:ln w="9525">
            <a:noFill/>
            <a:miter lim="800000"/>
            <a:headEnd/>
            <a:tailEnd/>
          </a:ln>
        </p:spPr>
      </p:pic>
      <p:pic>
        <p:nvPicPr>
          <p:cNvPr id="29" name="Рисунок 32" descr="shutterstock_3106462.jpg"/>
          <p:cNvPicPr>
            <a:picLocks noChangeAspect="1"/>
          </p:cNvPicPr>
          <p:nvPr/>
        </p:nvPicPr>
        <p:blipFill>
          <a:blip r:embed="rId23" cstate="print"/>
          <a:srcRect l="10303" r="15843"/>
          <a:stretch>
            <a:fillRect/>
          </a:stretch>
        </p:blipFill>
        <p:spPr bwMode="auto">
          <a:xfrm>
            <a:off x="939800" y="2414588"/>
            <a:ext cx="1125538" cy="1014412"/>
          </a:xfrm>
          <a:prstGeom prst="rect">
            <a:avLst/>
          </a:prstGeom>
          <a:noFill/>
          <a:ln w="9525">
            <a:noFill/>
            <a:miter lim="800000"/>
            <a:headEnd/>
            <a:tailEnd/>
          </a:ln>
        </p:spPr>
      </p:pic>
      <p:pic>
        <p:nvPicPr>
          <p:cNvPr id="30" name="Рисунок 27" descr="1177656507_69.jpg"/>
          <p:cNvPicPr>
            <a:picLocks noChangeAspect="1"/>
          </p:cNvPicPr>
          <p:nvPr/>
        </p:nvPicPr>
        <p:blipFill>
          <a:blip r:embed="rId24" cstate="print"/>
          <a:srcRect l="26514"/>
          <a:stretch>
            <a:fillRect/>
          </a:stretch>
        </p:blipFill>
        <p:spPr bwMode="auto">
          <a:xfrm>
            <a:off x="939800" y="3794125"/>
            <a:ext cx="1119188" cy="1014413"/>
          </a:xfrm>
          <a:prstGeom prst="rect">
            <a:avLst/>
          </a:prstGeom>
          <a:noFill/>
          <a:ln w="9525">
            <a:noFill/>
            <a:miter lim="800000"/>
            <a:headEnd/>
            <a:tailEnd/>
          </a:ln>
        </p:spPr>
      </p:pic>
      <p:sp>
        <p:nvSpPr>
          <p:cNvPr id="31" name="Title 1"/>
          <p:cNvSpPr txBox="1">
            <a:spLocks/>
          </p:cNvSpPr>
          <p:nvPr/>
        </p:nvSpPr>
        <p:spPr>
          <a:xfrm>
            <a:off x="1295400" y="34925"/>
            <a:ext cx="6781800" cy="803275"/>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i="1" dirty="0" err="1" smtClean="0"/>
              <a:t>Russinan</a:t>
            </a:r>
            <a:r>
              <a:rPr lang="en-US" sz="4000" b="1" i="1" dirty="0" smtClean="0"/>
              <a:t> – Korean Nanotechnology Fund</a:t>
            </a:r>
            <a:endParaRPr lang="en-US" sz="4000" b="1" i="1" dirty="0" smtClean="0"/>
          </a:p>
          <a:p>
            <a:pPr algn="l"/>
            <a:endParaRPr lang="en-US" sz="2800" b="1" i="1" dirty="0">
              <a:solidFill>
                <a:schemeClr val="accent1">
                  <a:lumMod val="60000"/>
                  <a:lumOff val="40000"/>
                </a:schemeClr>
              </a:solidFill>
            </a:endParaRPr>
          </a:p>
        </p:txBody>
      </p:sp>
    </p:spTree>
    <p:extLst>
      <p:ext uri="{BB962C8B-B14F-4D97-AF65-F5344CB8AC3E}">
        <p14:creationId xmlns="" xmlns:p14="http://schemas.microsoft.com/office/powerpoint/2010/main" val="809014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6158" y="762000"/>
            <a:ext cx="9829800" cy="5943600"/>
          </a:xfrm>
          <a:prstGeom prst="roundRect">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1"/>
          <p:cNvSpPr txBox="1">
            <a:spLocks/>
          </p:cNvSpPr>
          <p:nvPr/>
        </p:nvSpPr>
        <p:spPr>
          <a:xfrm>
            <a:off x="1295400" y="34925"/>
            <a:ext cx="5086350" cy="6508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i="1" dirty="0" smtClean="0"/>
              <a:t>Strategic </a:t>
            </a:r>
            <a:r>
              <a:rPr lang="en-US" sz="2800" b="1" i="1" dirty="0" smtClean="0"/>
              <a:t>Partners</a:t>
            </a:r>
            <a:endParaRPr lang="en-US" sz="2800" b="1" i="1" dirty="0"/>
          </a:p>
        </p:txBody>
      </p:sp>
      <p:sp>
        <p:nvSpPr>
          <p:cNvPr id="4" name="Oval 3"/>
          <p:cNvSpPr/>
          <p:nvPr/>
        </p:nvSpPr>
        <p:spPr>
          <a:xfrm>
            <a:off x="-281730" y="119907"/>
            <a:ext cx="563460" cy="563460"/>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p:cNvSpPr/>
          <p:nvPr/>
        </p:nvSpPr>
        <p:spPr>
          <a:xfrm>
            <a:off x="374010" y="220519"/>
            <a:ext cx="387990" cy="362236"/>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p:cNvSpPr/>
          <p:nvPr/>
        </p:nvSpPr>
        <p:spPr>
          <a:xfrm>
            <a:off x="834705" y="256090"/>
            <a:ext cx="311790" cy="291094"/>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7" name="Picture 6" descr="image001.gif"/>
          <p:cNvPicPr>
            <a:picLocks noChangeAspect="1"/>
          </p:cNvPicPr>
          <p:nvPr/>
        </p:nvPicPr>
        <p:blipFill>
          <a:blip r:embed="rId3" cstate="print"/>
          <a:stretch>
            <a:fillRect/>
          </a:stretch>
        </p:blipFill>
        <p:spPr>
          <a:xfrm>
            <a:off x="8367401" y="88157"/>
            <a:ext cx="372374" cy="563460"/>
          </a:xfrm>
          <a:prstGeom prst="rect">
            <a:avLst/>
          </a:prstGeom>
        </p:spPr>
      </p:pic>
      <p:sp>
        <p:nvSpPr>
          <p:cNvPr id="9" name="Rectangle 8"/>
          <p:cNvSpPr/>
          <p:nvPr/>
        </p:nvSpPr>
        <p:spPr>
          <a:xfrm>
            <a:off x="768804" y="2133600"/>
            <a:ext cx="3803196" cy="3046988"/>
          </a:xfrm>
          <a:prstGeom prst="rect">
            <a:avLst/>
          </a:prstGeom>
        </p:spPr>
        <p:txBody>
          <a:bodyPr wrap="square">
            <a:spAutoFit/>
          </a:bodyPr>
          <a:lstStyle/>
          <a:p>
            <a:pPr algn="just"/>
            <a:r>
              <a:rPr lang="en-GB" sz="1200" dirty="0" smtClean="0">
                <a:solidFill>
                  <a:schemeClr val="tx1"/>
                </a:solidFill>
              </a:rPr>
              <a:t>RUSNANO participates in building nanotechnology infrastructure, which includes the nanotechnology </a:t>
            </a:r>
            <a:r>
              <a:rPr lang="en-GB" sz="1200" dirty="0" err="1" smtClean="0">
                <a:solidFill>
                  <a:schemeClr val="tx1"/>
                </a:solidFill>
              </a:rPr>
              <a:t>centers</a:t>
            </a:r>
            <a:r>
              <a:rPr lang="en-GB" sz="1200" dirty="0" smtClean="0">
                <a:solidFill>
                  <a:schemeClr val="tx1"/>
                </a:solidFill>
              </a:rPr>
              <a:t> of excellence, business incubators and early stage investment funds. RUSNANO provides scientific and educational programs that are required for its investment projects to succeed, and also supports the popularization of </a:t>
            </a:r>
            <a:r>
              <a:rPr lang="en-GB" sz="1200" dirty="0" err="1" smtClean="0">
                <a:solidFill>
                  <a:schemeClr val="tx1"/>
                </a:solidFill>
              </a:rPr>
              <a:t>nanoscience</a:t>
            </a:r>
            <a:r>
              <a:rPr lang="en-GB" sz="1200" dirty="0" smtClean="0">
                <a:solidFill>
                  <a:schemeClr val="tx1"/>
                </a:solidFill>
              </a:rPr>
              <a:t> and nanotechnology. RUSNANO selects promising spheres for investment based on longer-term foresight created by the leading Russian and world experts.</a:t>
            </a:r>
          </a:p>
          <a:p>
            <a:pPr algn="just"/>
            <a:endParaRPr lang="en-GB" sz="1200" dirty="0" smtClean="0">
              <a:solidFill>
                <a:schemeClr val="tx1"/>
              </a:solidFill>
            </a:endParaRPr>
          </a:p>
          <a:p>
            <a:pPr algn="just"/>
            <a:r>
              <a:rPr lang="en-GB" sz="1200" dirty="0" smtClean="0">
                <a:solidFill>
                  <a:schemeClr val="tx1"/>
                </a:solidFill>
              </a:rPr>
              <a:t>To assist the Russian nanotechnology industry advance to the global market and strengthening of its international links, RUSNANO develops partnerships with the leading nanotechnology </a:t>
            </a:r>
            <a:r>
              <a:rPr lang="en-GB" sz="1200" dirty="0" err="1" smtClean="0">
                <a:solidFill>
                  <a:schemeClr val="tx1"/>
                </a:solidFill>
              </a:rPr>
              <a:t>centers</a:t>
            </a:r>
            <a:r>
              <a:rPr lang="en-GB" sz="1200" dirty="0" smtClean="0">
                <a:solidFill>
                  <a:schemeClr val="tx1"/>
                </a:solidFill>
              </a:rPr>
              <a:t> in the world and organizes the annual Nanotechnology International Forum in Russia.</a:t>
            </a:r>
            <a:endParaRPr lang="en-GB" sz="1200" dirty="0">
              <a:solidFill>
                <a:schemeClr val="tx1"/>
              </a:solidFill>
            </a:endParaRPr>
          </a:p>
        </p:txBody>
      </p:sp>
      <p:sp>
        <p:nvSpPr>
          <p:cNvPr id="13" name="Rectangle 12"/>
          <p:cNvSpPr/>
          <p:nvPr/>
        </p:nvSpPr>
        <p:spPr>
          <a:xfrm>
            <a:off x="1752600" y="5378218"/>
            <a:ext cx="6724650" cy="646331"/>
          </a:xfrm>
          <a:prstGeom prst="rect">
            <a:avLst/>
          </a:prstGeom>
        </p:spPr>
        <p:txBody>
          <a:bodyPr wrap="square">
            <a:spAutoFit/>
          </a:bodyPr>
          <a:lstStyle/>
          <a:p>
            <a:pPr>
              <a:defRPr/>
            </a:pPr>
            <a:r>
              <a:rPr lang="en-US" i="1" kern="0" dirty="0" smtClean="0">
                <a:solidFill>
                  <a:schemeClr val="bg1"/>
                </a:solidFill>
              </a:rPr>
              <a:t>Regulatory, technical and research support from Russia’s leading </a:t>
            </a:r>
            <a:r>
              <a:rPr lang="en-US" i="1" kern="0" dirty="0" err="1" smtClean="0">
                <a:solidFill>
                  <a:schemeClr val="bg1"/>
                </a:solidFill>
              </a:rPr>
              <a:t>nano</a:t>
            </a:r>
            <a:r>
              <a:rPr lang="en-US" i="1" kern="0" dirty="0" smtClean="0">
                <a:solidFill>
                  <a:schemeClr val="bg1"/>
                </a:solidFill>
              </a:rPr>
              <a:t> technology investment and research arm</a:t>
            </a:r>
          </a:p>
        </p:txBody>
      </p:sp>
      <p:sp>
        <p:nvSpPr>
          <p:cNvPr id="14" name="Rounded Rectangle 13"/>
          <p:cNvSpPr/>
          <p:nvPr/>
        </p:nvSpPr>
        <p:spPr>
          <a:xfrm>
            <a:off x="1524000" y="990600"/>
            <a:ext cx="2209800" cy="990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Logo of Rusnano"/>
          <p:cNvPicPr>
            <a:picLocks noChangeAspect="1" noChangeArrowheads="1"/>
          </p:cNvPicPr>
          <p:nvPr/>
        </p:nvPicPr>
        <p:blipFill>
          <a:blip r:embed="rId4" cstate="print"/>
          <a:srcRect t="30500" b="27083"/>
          <a:stretch>
            <a:fillRect/>
          </a:stretch>
        </p:blipFill>
        <p:spPr bwMode="auto">
          <a:xfrm>
            <a:off x="1676400" y="1080030"/>
            <a:ext cx="1905000" cy="808038"/>
          </a:xfrm>
          <a:prstGeom prst="rect">
            <a:avLst/>
          </a:prstGeom>
          <a:noFill/>
        </p:spPr>
      </p:pic>
      <p:sp>
        <p:nvSpPr>
          <p:cNvPr id="16" name="TextBox 15"/>
          <p:cNvSpPr txBox="1"/>
          <p:nvPr/>
        </p:nvSpPr>
        <p:spPr>
          <a:xfrm>
            <a:off x="4800600" y="2133600"/>
            <a:ext cx="4114800" cy="2800767"/>
          </a:xfrm>
          <a:prstGeom prst="rect">
            <a:avLst/>
          </a:prstGeom>
          <a:noFill/>
        </p:spPr>
        <p:txBody>
          <a:bodyPr wrap="square" rtlCol="0">
            <a:spAutoFit/>
          </a:bodyPr>
          <a:lstStyle/>
          <a:p>
            <a:pPr marL="177800" indent="-177800" algn="just" fontAlgn="auto">
              <a:spcBef>
                <a:spcPts val="0"/>
              </a:spcBef>
              <a:spcAft>
                <a:spcPts val="0"/>
              </a:spcAft>
              <a:buClr>
                <a:schemeClr val="accent5"/>
              </a:buClr>
              <a:buSzPct val="120000"/>
              <a:defRPr/>
            </a:pPr>
            <a:r>
              <a:rPr lang="en-US" sz="1600" dirty="0" smtClean="0"/>
              <a:t>    </a:t>
            </a:r>
            <a:r>
              <a:rPr lang="en-US" sz="1200" dirty="0" smtClean="0"/>
              <a:t>SPACKMAN </a:t>
            </a:r>
            <a:r>
              <a:rPr lang="en-US" sz="1200" dirty="0" smtClean="0"/>
              <a:t>GROUP is a diversified investment holding company. Established in 1997 and led by founder Charles </a:t>
            </a:r>
            <a:r>
              <a:rPr lang="en-US" sz="1200" dirty="0" err="1" smtClean="0"/>
              <a:t>Spackman</a:t>
            </a:r>
            <a:r>
              <a:rPr lang="en-US" sz="1200" dirty="0" smtClean="0"/>
              <a:t>, the Group oversees over US$1.3 billion in proprietary assets, mostly comprised of ownership interests in a portfolio of privately-held and publicly-traded companies, as well as investments in other specialized asset categories</a:t>
            </a:r>
            <a:r>
              <a:rPr lang="en-US" sz="1200" dirty="0" smtClean="0"/>
              <a:t>.</a:t>
            </a:r>
          </a:p>
          <a:p>
            <a:pPr marL="177800" indent="-177800" algn="just" fontAlgn="auto">
              <a:spcBef>
                <a:spcPts val="0"/>
              </a:spcBef>
              <a:spcAft>
                <a:spcPts val="0"/>
              </a:spcAft>
              <a:buClr>
                <a:schemeClr val="accent5"/>
              </a:buClr>
              <a:buSzPct val="120000"/>
              <a:defRPr/>
            </a:pPr>
            <a:endParaRPr lang="en-US" sz="1200" dirty="0" smtClean="0"/>
          </a:p>
          <a:p>
            <a:pPr marL="177800" indent="-177800" algn="just" fontAlgn="auto">
              <a:spcBef>
                <a:spcPts val="0"/>
              </a:spcBef>
              <a:spcAft>
                <a:spcPts val="0"/>
              </a:spcAft>
              <a:buClr>
                <a:schemeClr val="accent5"/>
              </a:buClr>
              <a:buSzPct val="120000"/>
              <a:defRPr/>
            </a:pPr>
            <a:r>
              <a:rPr lang="en-US" sz="1200" dirty="0" smtClean="0"/>
              <a:t>     The </a:t>
            </a:r>
            <a:r>
              <a:rPr lang="en-US" sz="1200" dirty="0" smtClean="0"/>
              <a:t>Group invests proprietary capital and through various affiliates, subsidiaries, and structured investment companies. The primary objective is to acquire and build a diverse portfolio of businesses and assets that have potential for exceptional and consistent growth in value.</a:t>
            </a:r>
          </a:p>
          <a:p>
            <a:endParaRPr lang="ru-RU" sz="1600" dirty="0"/>
          </a:p>
        </p:txBody>
      </p:sp>
      <p:pic>
        <p:nvPicPr>
          <p:cNvPr id="17" name="Picture 3"/>
          <p:cNvPicPr>
            <a:picLocks noChangeAspect="1" noChangeArrowheads="1"/>
          </p:cNvPicPr>
          <p:nvPr/>
        </p:nvPicPr>
        <p:blipFill>
          <a:blip r:embed="rId5" cstate="print"/>
          <a:srcRect/>
          <a:stretch>
            <a:fillRect/>
          </a:stretch>
        </p:blipFill>
        <p:spPr bwMode="auto">
          <a:xfrm>
            <a:off x="5638800" y="914400"/>
            <a:ext cx="2133600" cy="1128713"/>
          </a:xfrm>
          <a:prstGeom prst="rect">
            <a:avLst/>
          </a:prstGeom>
          <a:noFill/>
          <a:ln w="9525">
            <a:noFill/>
            <a:miter lim="800000"/>
            <a:headEnd/>
            <a:tailEnd/>
          </a:ln>
        </p:spPr>
      </p:pic>
    </p:spTree>
    <p:extLst>
      <p:ext uri="{BB962C8B-B14F-4D97-AF65-F5344CB8AC3E}">
        <p14:creationId xmlns="" xmlns:p14="http://schemas.microsoft.com/office/powerpoint/2010/main" val="2064593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6158" y="762000"/>
            <a:ext cx="9829800" cy="5943600"/>
          </a:xfrm>
          <a:prstGeom prst="roundRect">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1"/>
          <p:cNvSpPr txBox="1">
            <a:spLocks/>
          </p:cNvSpPr>
          <p:nvPr/>
        </p:nvSpPr>
        <p:spPr>
          <a:xfrm>
            <a:off x="1295400" y="34925"/>
            <a:ext cx="5086350" cy="6508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i="1" dirty="0" smtClean="0"/>
              <a:t>Why Nanotechnology?</a:t>
            </a:r>
            <a:endParaRPr lang="en-US" sz="2800" b="1" i="1" dirty="0"/>
          </a:p>
        </p:txBody>
      </p:sp>
      <p:sp>
        <p:nvSpPr>
          <p:cNvPr id="4" name="Oval 3"/>
          <p:cNvSpPr/>
          <p:nvPr/>
        </p:nvSpPr>
        <p:spPr>
          <a:xfrm>
            <a:off x="-281730" y="119907"/>
            <a:ext cx="563460" cy="563460"/>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p:cNvSpPr/>
          <p:nvPr/>
        </p:nvSpPr>
        <p:spPr>
          <a:xfrm>
            <a:off x="374010" y="220519"/>
            <a:ext cx="387990" cy="362236"/>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p:cNvSpPr/>
          <p:nvPr/>
        </p:nvSpPr>
        <p:spPr>
          <a:xfrm>
            <a:off x="834705" y="256090"/>
            <a:ext cx="311790" cy="291094"/>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7" name="Picture 6" descr="image001.gif"/>
          <p:cNvPicPr>
            <a:picLocks noChangeAspect="1"/>
          </p:cNvPicPr>
          <p:nvPr/>
        </p:nvPicPr>
        <p:blipFill>
          <a:blip r:embed="rId4" cstate="print"/>
          <a:stretch>
            <a:fillRect/>
          </a:stretch>
        </p:blipFill>
        <p:spPr>
          <a:xfrm>
            <a:off x="8367401" y="88157"/>
            <a:ext cx="372374" cy="563460"/>
          </a:xfrm>
          <a:prstGeom prst="rect">
            <a:avLst/>
          </a:prstGeom>
        </p:spPr>
      </p:pic>
      <p:sp>
        <p:nvSpPr>
          <p:cNvPr id="9" name="Rectangle 13"/>
          <p:cNvSpPr>
            <a:spLocks noChangeArrowheads="1"/>
          </p:cNvSpPr>
          <p:nvPr>
            <p:custDataLst>
              <p:tags r:id="rId1"/>
            </p:custDataLst>
          </p:nvPr>
        </p:nvSpPr>
        <p:spPr bwMode="auto">
          <a:xfrm>
            <a:off x="868026" y="2514600"/>
            <a:ext cx="7976450" cy="3877985"/>
          </a:xfrm>
          <a:prstGeom prst="rect">
            <a:avLst/>
          </a:prstGeom>
          <a:noFill/>
          <a:ln w="9525">
            <a:noFill/>
            <a:miter lim="800000"/>
            <a:headEnd/>
            <a:tailEnd/>
          </a:ln>
        </p:spPr>
        <p:txBody>
          <a:bodyPr wrap="square" lIns="0" tIns="0" rIns="0" bIns="0">
            <a:spAutoFit/>
          </a:bodyPr>
          <a:lstStyle/>
          <a:p>
            <a:pPr marL="285750" indent="-285750" algn="just">
              <a:buSzPct val="120000"/>
              <a:buFont typeface="Wingdings" pitchFamily="2" charset="2"/>
              <a:buChar char="§"/>
              <a:defRPr/>
            </a:pPr>
            <a:r>
              <a:rPr lang="en-US" sz="1400" dirty="0" smtClean="0"/>
              <a:t>Nanotechnology has shifted from the discovery phase, dominated by research, to the commercialization phase, where products are rapidly becoming available. Its impact is being seen in fields from medicine to energy and manufacturing.</a:t>
            </a:r>
          </a:p>
          <a:p>
            <a:pPr marL="285750" indent="-285750" algn="just">
              <a:buSzPct val="120000"/>
              <a:buFont typeface="Wingdings" pitchFamily="2" charset="2"/>
              <a:buChar char="§"/>
              <a:defRPr/>
            </a:pPr>
            <a:endParaRPr lang="en-US" sz="1400" dirty="0" smtClean="0"/>
          </a:p>
          <a:p>
            <a:pPr marL="285750" indent="-285750" algn="just">
              <a:buSzPct val="120000"/>
              <a:buFont typeface="Wingdings" pitchFamily="2" charset="2"/>
              <a:buChar char="§"/>
              <a:defRPr/>
            </a:pPr>
            <a:r>
              <a:rPr lang="en-US" sz="1400" dirty="0" smtClean="0"/>
              <a:t>The global nanotechnology market is projected to grow at a CAGR of over 18% during 2010-2013. By 2014,  USD 2.6 trillion in global manufactured goods will incorporate nanotechnology.</a:t>
            </a:r>
          </a:p>
          <a:p>
            <a:pPr marL="285750" indent="-285750" algn="just">
              <a:buSzPct val="120000"/>
              <a:buFont typeface="Wingdings" pitchFamily="2" charset="2"/>
              <a:buChar char="§"/>
              <a:defRPr/>
            </a:pPr>
            <a:endParaRPr lang="en-US" sz="1400" dirty="0" smtClean="0"/>
          </a:p>
          <a:p>
            <a:pPr marL="285750" indent="-285750" algn="just">
              <a:buSzPct val="120000"/>
              <a:buFont typeface="Wingdings" pitchFamily="2" charset="2"/>
              <a:buChar char="§"/>
              <a:defRPr/>
            </a:pPr>
            <a:r>
              <a:rPr lang="en-US" sz="1400" dirty="0" smtClean="0"/>
              <a:t>The Asia-Pacific region will experience the fastest growth in the market for nanotechnology enabled goods at a CAGR of nearly 52% between 2007 and 2013.  The recent move by the emerging markets such as South Korea and China to concentrate on nanotechnology Research and Development (R&amp;D) will continue to play the most prominent role in the growth of nanotechnology.</a:t>
            </a:r>
          </a:p>
          <a:p>
            <a:pPr marL="285750" indent="-285750" algn="just">
              <a:buSzPct val="120000"/>
              <a:buFont typeface="Wingdings" pitchFamily="2" charset="2"/>
              <a:buChar char="§"/>
              <a:defRPr/>
            </a:pPr>
            <a:endParaRPr lang="en-US" sz="1400" dirty="0" smtClean="0"/>
          </a:p>
          <a:p>
            <a:pPr marL="285750" indent="-285750" algn="just">
              <a:buSzPct val="120000"/>
              <a:buFont typeface="Wingdings" pitchFamily="2" charset="2"/>
              <a:buChar char="§"/>
              <a:defRPr/>
            </a:pPr>
            <a:r>
              <a:rPr lang="en-US" sz="1400" dirty="0" smtClean="0"/>
              <a:t>Venture funding in nanotechnology may have peaked in 2008, when a record USD 1.4 billion was poured into startups. After a 42% drop in 2009, venture funding in nanotechnology is bouncing back.</a:t>
            </a:r>
          </a:p>
          <a:p>
            <a:pPr marL="285750" indent="-285750" algn="just">
              <a:buSzPct val="120000"/>
              <a:buFont typeface="Wingdings" pitchFamily="2" charset="2"/>
              <a:buChar char="§"/>
              <a:defRPr/>
            </a:pPr>
            <a:endParaRPr lang="en-US" sz="1400" dirty="0" smtClean="0"/>
          </a:p>
          <a:p>
            <a:pPr marL="285750" indent="-285750" algn="just">
              <a:buSzPct val="120000"/>
              <a:buFont typeface="Wingdings" pitchFamily="2" charset="2"/>
              <a:buChar char="§"/>
              <a:defRPr/>
            </a:pPr>
            <a:r>
              <a:rPr lang="en-US" sz="1400" dirty="0" smtClean="0"/>
              <a:t>Companies active in </a:t>
            </a:r>
            <a:r>
              <a:rPr lang="en-US" sz="1400" dirty="0" err="1" smtClean="0"/>
              <a:t>nanotechology</a:t>
            </a:r>
            <a:r>
              <a:rPr lang="en-US" sz="1400" dirty="0" smtClean="0"/>
              <a:t> need to pay close attention to </a:t>
            </a:r>
            <a:r>
              <a:rPr lang="en-US" sz="1400" dirty="0" err="1" smtClean="0"/>
              <a:t>nanomaterial</a:t>
            </a:r>
            <a:r>
              <a:rPr lang="en-US" sz="1400" dirty="0" smtClean="0"/>
              <a:t> environmental, health, and safety (EHS) issues and to manage both real and perceived risks while keeping ahead of regulatory environment. We believe the challenges are manageable.</a:t>
            </a:r>
            <a:endParaRPr lang="en-US" sz="1400" dirty="0"/>
          </a:p>
        </p:txBody>
      </p:sp>
      <p:grpSp>
        <p:nvGrpSpPr>
          <p:cNvPr id="20" name="Group 19"/>
          <p:cNvGrpSpPr/>
          <p:nvPr/>
        </p:nvGrpSpPr>
        <p:grpSpPr>
          <a:xfrm>
            <a:off x="876493" y="1143000"/>
            <a:ext cx="7967983" cy="831915"/>
            <a:chOff x="876493" y="1498600"/>
            <a:chExt cx="7967983" cy="831915"/>
          </a:xfrm>
        </p:grpSpPr>
        <p:pic>
          <p:nvPicPr>
            <p:cNvPr id="10" name="Picture 9" descr="http://laudyms.files.wordpress.com/2009/09/nanotech.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76493" y="1498600"/>
              <a:ext cx="1120380" cy="831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http://news.bbc.co.uk/nol/shared/spl/hi/pop_ups/05/sci_nat_nanotechnology___building_the_future_from_the_bottom_up/img/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996873" y="1498600"/>
              <a:ext cx="1137551" cy="831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http://www.acceleratingfuture.com/michael/blog/images/MNT%20animation.gif"/>
            <p:cNvPicPr>
              <a:picLocks noChangeAspect="1" noChangeArrowheads="1" noCrop="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125505" y="1498600"/>
              <a:ext cx="1118663" cy="831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http://www.h20technologies.com/technology/Nanotechnology__2_.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244168" y="1498600"/>
              <a:ext cx="1207092" cy="831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descr="http://www.ecofriend.org/images/nanotechnology_.jp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588811" y="1498600"/>
              <a:ext cx="1137551" cy="831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descr="http://www.sciencedaily.com/images/2008/12/081207133717-large.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707783" y="1498600"/>
              <a:ext cx="1136693" cy="831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descr="silicon probe"/>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5451260" y="1498600"/>
              <a:ext cx="1137551" cy="831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064593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6158" y="762000"/>
            <a:ext cx="9829800" cy="5943600"/>
          </a:xfrm>
          <a:prstGeom prst="roundRect">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105400" y="3657600"/>
            <a:ext cx="4267200" cy="2181225"/>
          </a:xfrm>
          <a:prstGeom prst="rect">
            <a:avLst/>
          </a:prstGeom>
          <a:noFill/>
          <a:ln w="9525">
            <a:noFill/>
            <a:miter lim="800000"/>
            <a:headEnd/>
            <a:tailEnd/>
          </a:ln>
        </p:spPr>
      </p:pic>
      <p:pic>
        <p:nvPicPr>
          <p:cNvPr id="6" name="Picture 5" descr="image001.gif"/>
          <p:cNvPicPr>
            <a:picLocks noChangeAspect="1"/>
          </p:cNvPicPr>
          <p:nvPr/>
        </p:nvPicPr>
        <p:blipFill>
          <a:blip r:embed="rId4" cstate="print"/>
          <a:stretch>
            <a:fillRect/>
          </a:stretch>
        </p:blipFill>
        <p:spPr>
          <a:xfrm>
            <a:off x="8367401" y="88157"/>
            <a:ext cx="372374" cy="563460"/>
          </a:xfrm>
          <a:prstGeom prst="rect">
            <a:avLst/>
          </a:prstGeom>
        </p:spPr>
      </p:pic>
      <p:sp>
        <p:nvSpPr>
          <p:cNvPr id="8" name="Title 1"/>
          <p:cNvSpPr txBox="1">
            <a:spLocks/>
          </p:cNvSpPr>
          <p:nvPr/>
        </p:nvSpPr>
        <p:spPr>
          <a:xfrm>
            <a:off x="1295400" y="34925"/>
            <a:ext cx="5943600" cy="80327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300" b="1" i="1" dirty="0" smtClean="0"/>
              <a:t>I2BF Global Ventures</a:t>
            </a:r>
          </a:p>
          <a:p>
            <a:pPr algn="l"/>
            <a:r>
              <a:rPr lang="en-US" sz="2800" b="1" i="1" dirty="0" smtClean="0">
                <a:solidFill>
                  <a:schemeClr val="accent1">
                    <a:lumMod val="60000"/>
                    <a:lumOff val="40000"/>
                  </a:schemeClr>
                </a:solidFill>
              </a:rPr>
              <a:t>A seasoned clean technology fund manager</a:t>
            </a:r>
            <a:endParaRPr lang="en-US" sz="2800" b="1" i="1" dirty="0">
              <a:solidFill>
                <a:schemeClr val="accent1">
                  <a:lumMod val="60000"/>
                  <a:lumOff val="40000"/>
                </a:schemeClr>
              </a:solidFill>
            </a:endParaRPr>
          </a:p>
        </p:txBody>
      </p:sp>
      <p:sp>
        <p:nvSpPr>
          <p:cNvPr id="10" name="Oval 9"/>
          <p:cNvSpPr/>
          <p:nvPr/>
        </p:nvSpPr>
        <p:spPr>
          <a:xfrm>
            <a:off x="-281730" y="119907"/>
            <a:ext cx="563460" cy="563460"/>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Oval 10"/>
          <p:cNvSpPr/>
          <p:nvPr/>
        </p:nvSpPr>
        <p:spPr>
          <a:xfrm>
            <a:off x="374010" y="220519"/>
            <a:ext cx="387990" cy="362236"/>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Oval 11"/>
          <p:cNvSpPr/>
          <p:nvPr/>
        </p:nvSpPr>
        <p:spPr>
          <a:xfrm>
            <a:off x="834705" y="256090"/>
            <a:ext cx="311790" cy="291094"/>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Номер слайда 3"/>
          <p:cNvSpPr>
            <a:spLocks noGrp="1"/>
          </p:cNvSpPr>
          <p:nvPr>
            <p:ph type="sldNum" sz="quarter" idx="4294967295"/>
          </p:nvPr>
        </p:nvSpPr>
        <p:spPr>
          <a:xfrm>
            <a:off x="8489576" y="6537325"/>
            <a:ext cx="654424" cy="476250"/>
          </a:xfrm>
          <a:prstGeom prst="rect">
            <a:avLst/>
          </a:prstGeom>
          <a:noFill/>
        </p:spPr>
        <p:txBody>
          <a:bodyPr/>
          <a:lstStyle/>
          <a:p>
            <a:fld id="{2B3C6007-0584-436E-B127-16EB63FEF0DC}" type="slidenum">
              <a:rPr lang="ru-RU" sz="1200" smtClean="0"/>
              <a:pPr/>
              <a:t>2</a:t>
            </a:fld>
            <a:endParaRPr lang="ru-RU" sz="1200" dirty="0" smtClean="0"/>
          </a:p>
        </p:txBody>
      </p:sp>
      <p:graphicFrame>
        <p:nvGraphicFramePr>
          <p:cNvPr id="37" name="Таблица 7"/>
          <p:cNvGraphicFramePr>
            <a:graphicFrameLocks noGrp="1"/>
          </p:cNvGraphicFramePr>
          <p:nvPr/>
        </p:nvGraphicFramePr>
        <p:xfrm>
          <a:off x="381000" y="3154681"/>
          <a:ext cx="4575174" cy="3276600"/>
        </p:xfrm>
        <a:graphic>
          <a:graphicData uri="http://schemas.openxmlformats.org/drawingml/2006/table">
            <a:tbl>
              <a:tblPr/>
              <a:tblGrid>
                <a:gridCol w="2325686"/>
                <a:gridCol w="2249488"/>
              </a:tblGrid>
              <a:tr h="283140">
                <a:tc gridSpan="2">
                  <a:txBody>
                    <a:bodyPr/>
                    <a:lstStyle/>
                    <a:p>
                      <a:pPr algn="ctr" fontAlgn="ctr"/>
                      <a:r>
                        <a:rPr lang="en-US" sz="1500" b="1" i="0" u="none" strike="noStrike" dirty="0" smtClean="0">
                          <a:solidFill>
                            <a:schemeClr val="tx2"/>
                          </a:solidFill>
                          <a:latin typeface="Arial"/>
                        </a:rPr>
                        <a:t>I2BF Global Ventures</a:t>
                      </a:r>
                      <a:endParaRPr lang="en-US" sz="1500" b="1" i="0" u="none" strike="noStrike" dirty="0">
                        <a:solidFill>
                          <a:schemeClr val="tx2"/>
                        </a:solidFill>
                        <a:latin typeface="Arial"/>
                      </a:endParaRPr>
                    </a:p>
                  </a:txBody>
                  <a:tcPr marL="0" marR="0" marT="0" marB="0" anchor="ctr">
                    <a:lnL>
                      <a:noFill/>
                    </a:lnL>
                    <a:lnR>
                      <a:noFill/>
                    </a:lnR>
                    <a:lnT>
                      <a:noFill/>
                    </a:lnT>
                    <a:lnB w="6350" cap="flat" cmpd="sng" algn="ctr">
                      <a:solidFill>
                        <a:srgbClr val="FFFFFF"/>
                      </a:solidFill>
                      <a:prstDash val="solid"/>
                      <a:round/>
                      <a:headEnd type="none" w="med" len="med"/>
                      <a:tailEnd type="none" w="med" len="med"/>
                    </a:lnB>
                    <a:solidFill>
                      <a:schemeClr val="accent1">
                        <a:lumMod val="40000"/>
                        <a:lumOff val="60000"/>
                      </a:schemeClr>
                    </a:solidFill>
                  </a:tcPr>
                </a:tc>
                <a:tc hMerge="1">
                  <a:txBody>
                    <a:bodyPr/>
                    <a:lstStyle/>
                    <a:p>
                      <a:endParaRPr lang="ru-RU"/>
                    </a:p>
                  </a:txBody>
                  <a:tcPr/>
                </a:tc>
              </a:tr>
              <a:tr h="402660">
                <a:tc>
                  <a:txBody>
                    <a:bodyPr/>
                    <a:lstStyle/>
                    <a:p>
                      <a:pPr algn="ctr" fontAlgn="ctr"/>
                      <a:r>
                        <a:rPr lang="en-US" sz="1000" b="1" i="0" u="none" strike="noStrike" dirty="0" smtClean="0">
                          <a:solidFill>
                            <a:srgbClr val="FFFFFF"/>
                          </a:solidFill>
                          <a:latin typeface="Arial"/>
                        </a:rPr>
                        <a:t>I2BF  Venture Capital</a:t>
                      </a:r>
                      <a:endParaRPr lang="en-US" sz="1000" b="1" i="0" u="none" strike="noStrike" baseline="30000" dirty="0">
                        <a:solidFill>
                          <a:srgbClr val="FFFFFF"/>
                        </a:solidFill>
                        <a:latin typeface="Arial"/>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000" b="1" i="0" u="none" strike="noStrike" dirty="0" smtClean="0">
                          <a:solidFill>
                            <a:srgbClr val="FFFFFF"/>
                          </a:solidFill>
                          <a:latin typeface="Arial"/>
                        </a:rPr>
                        <a:t>I2BF Arbat Clean Technology Fund</a:t>
                      </a:r>
                      <a:endParaRPr lang="en-US" sz="1000" b="1" i="0" u="none" strike="noStrike" dirty="0">
                        <a:solidFill>
                          <a:srgbClr val="FFFFFF"/>
                        </a:solidFill>
                        <a:latin typeface="Arial"/>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r>
              <a:tr h="2209800">
                <a:tc>
                  <a:txBody>
                    <a:bodyPr/>
                    <a:lstStyle/>
                    <a:p>
                      <a:pPr algn="l" fontAlgn="t">
                        <a:buClrTx/>
                      </a:pPr>
                      <a:endParaRPr lang="en-US" sz="1000" b="0" i="0" u="none" strike="noStrike" dirty="0" smtClean="0">
                        <a:solidFill>
                          <a:schemeClr val="accent6">
                            <a:lumMod val="75000"/>
                          </a:schemeClr>
                        </a:solidFill>
                        <a:latin typeface="+mj-lt"/>
                      </a:endParaRPr>
                    </a:p>
                    <a:p>
                      <a:pPr marL="180975" marR="0" indent="-95250" algn="l" defTabSz="914400" rtl="0" eaLnBrk="1" fontAlgn="t" latinLnBrk="0" hangingPunct="1">
                        <a:lnSpc>
                          <a:spcPct val="100000"/>
                        </a:lnSpc>
                        <a:spcBef>
                          <a:spcPts val="0"/>
                        </a:spcBef>
                        <a:spcAft>
                          <a:spcPts val="0"/>
                        </a:spcAft>
                        <a:buClrTx/>
                        <a:buSzTx/>
                        <a:buFont typeface="Wingdings" pitchFamily="2" charset="2"/>
                        <a:buChar char="§"/>
                        <a:tabLst/>
                        <a:defRPr/>
                      </a:pPr>
                      <a:r>
                        <a:rPr lang="en-US" sz="1000" b="0" i="0" u="none" strike="noStrike" kern="1200" dirty="0" smtClean="0">
                          <a:solidFill>
                            <a:schemeClr val="tx1"/>
                          </a:solidFill>
                          <a:latin typeface="+mj-lt"/>
                          <a:ea typeface="+mn-ea"/>
                          <a:cs typeface="+mn-cs"/>
                        </a:rPr>
                        <a:t>A diversified clean technology focused venture capital fund with investments</a:t>
                      </a:r>
                      <a:r>
                        <a:rPr lang="en-US" sz="1000" b="0" i="0" u="none" strike="noStrike" kern="1200" baseline="0" dirty="0" smtClean="0">
                          <a:solidFill>
                            <a:schemeClr val="tx1"/>
                          </a:solidFill>
                          <a:latin typeface="+mj-lt"/>
                          <a:ea typeface="+mn-ea"/>
                          <a:cs typeface="+mn-cs"/>
                        </a:rPr>
                        <a:t> in 15 p</a:t>
                      </a:r>
                      <a:r>
                        <a:rPr lang="en-US" sz="1000" b="0" i="0" u="none" strike="noStrike" kern="1200" dirty="0" smtClean="0">
                          <a:solidFill>
                            <a:schemeClr val="tx1"/>
                          </a:solidFill>
                          <a:latin typeface="+mj-lt"/>
                          <a:ea typeface="+mn-ea"/>
                          <a:cs typeface="+mn-cs"/>
                        </a:rPr>
                        <a:t>ortfolio companies globally across the renewable energy, energy storage,</a:t>
                      </a:r>
                      <a:r>
                        <a:rPr lang="en-US" sz="1000" b="0" i="0" u="none" strike="noStrike" kern="1200" baseline="0" dirty="0" smtClean="0">
                          <a:solidFill>
                            <a:schemeClr val="tx1"/>
                          </a:solidFill>
                          <a:latin typeface="+mj-lt"/>
                          <a:ea typeface="+mn-ea"/>
                          <a:cs typeface="+mn-cs"/>
                        </a:rPr>
                        <a:t> </a:t>
                      </a:r>
                      <a:r>
                        <a:rPr lang="en-US" sz="1000" b="0" i="0" u="none" strike="noStrike" kern="1200" dirty="0" smtClean="0">
                          <a:solidFill>
                            <a:schemeClr val="tx1"/>
                          </a:solidFill>
                          <a:latin typeface="+mj-lt"/>
                          <a:ea typeface="+mn-ea"/>
                          <a:cs typeface="+mn-cs"/>
                        </a:rPr>
                        <a:t>energy efficiency,  and “green” technology</a:t>
                      </a:r>
                      <a:r>
                        <a:rPr lang="en-US" sz="1000" b="0" i="0" u="none" strike="noStrike" kern="1200" baseline="0" dirty="0" smtClean="0">
                          <a:solidFill>
                            <a:schemeClr val="tx1"/>
                          </a:solidFill>
                          <a:latin typeface="+mj-lt"/>
                          <a:ea typeface="+mn-ea"/>
                          <a:cs typeface="+mn-cs"/>
                        </a:rPr>
                        <a:t> </a:t>
                      </a:r>
                      <a:r>
                        <a:rPr lang="en-US" sz="1000" b="0" i="0" u="none" strike="noStrike" kern="1200" dirty="0" smtClean="0">
                          <a:solidFill>
                            <a:schemeClr val="tx1"/>
                          </a:solidFill>
                          <a:latin typeface="+mj-lt"/>
                          <a:ea typeface="+mn-ea"/>
                          <a:cs typeface="+mn-cs"/>
                        </a:rPr>
                        <a:t>sectors</a:t>
                      </a:r>
                    </a:p>
                    <a:p>
                      <a:pPr marL="180975" marR="0" indent="-95250" algn="l" defTabSz="914400" rtl="0" eaLnBrk="1" fontAlgn="t" latinLnBrk="0" hangingPunct="1">
                        <a:lnSpc>
                          <a:spcPct val="100000"/>
                        </a:lnSpc>
                        <a:spcBef>
                          <a:spcPts val="0"/>
                        </a:spcBef>
                        <a:spcAft>
                          <a:spcPts val="0"/>
                        </a:spcAft>
                        <a:buClrTx/>
                        <a:buSzTx/>
                        <a:buFont typeface="Wingdings" pitchFamily="2" charset="2"/>
                        <a:buChar char="§"/>
                        <a:tabLst/>
                        <a:defRPr/>
                      </a:pPr>
                      <a:endParaRPr lang="en-US" sz="1000" b="0" i="0" u="none" strike="noStrike" kern="1200" dirty="0" smtClean="0">
                        <a:solidFill>
                          <a:schemeClr val="tx1"/>
                        </a:solidFill>
                        <a:latin typeface="+mj-lt"/>
                        <a:ea typeface="+mn-ea"/>
                        <a:cs typeface="+mn-cs"/>
                      </a:endParaRPr>
                    </a:p>
                    <a:p>
                      <a:pPr marL="180975" marR="0" indent="-95250" algn="l" defTabSz="914400" rtl="0" eaLnBrk="1" fontAlgn="t" latinLnBrk="0" hangingPunct="1">
                        <a:lnSpc>
                          <a:spcPct val="100000"/>
                        </a:lnSpc>
                        <a:spcBef>
                          <a:spcPts val="0"/>
                        </a:spcBef>
                        <a:spcAft>
                          <a:spcPts val="0"/>
                        </a:spcAft>
                        <a:buClrTx/>
                        <a:buSzTx/>
                        <a:buFont typeface="Wingdings" pitchFamily="2" charset="2"/>
                        <a:buChar char="§"/>
                        <a:tabLst/>
                        <a:defRPr/>
                      </a:pPr>
                      <a:r>
                        <a:rPr lang="en-US" sz="1000" b="0" i="0" u="none" strike="noStrike" kern="1200" dirty="0" smtClean="0">
                          <a:solidFill>
                            <a:schemeClr val="tx1"/>
                          </a:solidFill>
                          <a:latin typeface="+mj-lt"/>
                          <a:ea typeface="+mn-ea"/>
                          <a:cs typeface="+mn-cs"/>
                        </a:rPr>
                        <a:t>Co-investors include well-</a:t>
                      </a:r>
                      <a:r>
                        <a:rPr lang="en-US" sz="1000" b="0" i="0" u="none" strike="noStrike" kern="1200" dirty="0" err="1" smtClean="0">
                          <a:solidFill>
                            <a:schemeClr val="tx1"/>
                          </a:solidFill>
                          <a:latin typeface="+mj-lt"/>
                          <a:ea typeface="+mn-ea"/>
                          <a:cs typeface="+mn-cs"/>
                        </a:rPr>
                        <a:t>recognised</a:t>
                      </a:r>
                      <a:r>
                        <a:rPr lang="en-US" sz="1000" b="0" i="0" u="none" strike="noStrike" kern="1200" dirty="0" smtClean="0">
                          <a:solidFill>
                            <a:schemeClr val="tx1"/>
                          </a:solidFill>
                          <a:latin typeface="+mj-lt"/>
                          <a:ea typeface="+mn-ea"/>
                          <a:cs typeface="+mn-cs"/>
                        </a:rPr>
                        <a:t>  VC groups as well as strategic</a:t>
                      </a:r>
                      <a:r>
                        <a:rPr lang="en-US" sz="1000" b="0" i="0" u="none" strike="noStrike" kern="1200" baseline="0" dirty="0" smtClean="0">
                          <a:solidFill>
                            <a:schemeClr val="tx1"/>
                          </a:solidFill>
                          <a:latin typeface="+mj-lt"/>
                          <a:ea typeface="+mn-ea"/>
                          <a:cs typeface="+mn-cs"/>
                        </a:rPr>
                        <a:t> </a:t>
                      </a:r>
                      <a:r>
                        <a:rPr lang="en-US" sz="1000" b="0" i="0" u="none" strike="noStrike" kern="1200" dirty="0" smtClean="0">
                          <a:solidFill>
                            <a:schemeClr val="tx1"/>
                          </a:solidFill>
                          <a:latin typeface="+mj-lt"/>
                          <a:ea typeface="+mn-ea"/>
                          <a:cs typeface="+mn-cs"/>
                        </a:rPr>
                        <a:t>investors  such as </a:t>
                      </a:r>
                      <a:r>
                        <a:rPr lang="en-US" sz="1000" b="0" i="0" u="none" strike="noStrike" kern="1200" dirty="0" err="1" smtClean="0">
                          <a:solidFill>
                            <a:schemeClr val="tx1"/>
                          </a:solidFill>
                          <a:latin typeface="+mj-lt"/>
                          <a:ea typeface="+mn-ea"/>
                          <a:cs typeface="+mn-cs"/>
                        </a:rPr>
                        <a:t>Khosla</a:t>
                      </a:r>
                      <a:r>
                        <a:rPr lang="en-US" sz="1000" b="0" i="0" u="none" strike="noStrike" kern="1200" dirty="0" smtClean="0">
                          <a:solidFill>
                            <a:schemeClr val="tx1"/>
                          </a:solidFill>
                          <a:latin typeface="+mj-lt"/>
                          <a:ea typeface="+mn-ea"/>
                          <a:cs typeface="+mn-cs"/>
                        </a:rPr>
                        <a:t> Ventures, </a:t>
                      </a:r>
                      <a:r>
                        <a:rPr lang="en-US" sz="1000" b="0" i="0" u="none" strike="noStrike" kern="1200" dirty="0" err="1" smtClean="0">
                          <a:solidFill>
                            <a:schemeClr val="tx1"/>
                          </a:solidFill>
                          <a:latin typeface="+mj-lt"/>
                          <a:ea typeface="+mn-ea"/>
                          <a:cs typeface="+mn-cs"/>
                        </a:rPr>
                        <a:t>Impax</a:t>
                      </a:r>
                      <a:r>
                        <a:rPr lang="en-US" sz="1000" b="0" i="0" u="none" strike="noStrike" kern="1200" dirty="0" smtClean="0">
                          <a:solidFill>
                            <a:schemeClr val="tx1"/>
                          </a:solidFill>
                          <a:latin typeface="+mj-lt"/>
                          <a:ea typeface="+mn-ea"/>
                          <a:cs typeface="+mn-cs"/>
                        </a:rPr>
                        <a:t> Group, WHEB  Ventures  and</a:t>
                      </a:r>
                      <a:r>
                        <a:rPr lang="en-US" sz="1000" b="0" i="0" u="none" strike="noStrike" kern="1200" baseline="0" dirty="0" smtClean="0">
                          <a:solidFill>
                            <a:schemeClr val="tx1"/>
                          </a:solidFill>
                          <a:latin typeface="+mj-lt"/>
                          <a:ea typeface="+mn-ea"/>
                          <a:cs typeface="+mn-cs"/>
                        </a:rPr>
                        <a:t> </a:t>
                      </a:r>
                      <a:r>
                        <a:rPr lang="en-US" sz="1000" b="0" i="0" u="none" strike="noStrike" kern="1200" dirty="0" smtClean="0">
                          <a:solidFill>
                            <a:schemeClr val="tx1"/>
                          </a:solidFill>
                          <a:latin typeface="+mj-lt"/>
                          <a:ea typeface="+mn-ea"/>
                          <a:cs typeface="+mn-cs"/>
                        </a:rPr>
                        <a:t>Goldman Sachs</a:t>
                      </a:r>
                    </a:p>
                    <a:p>
                      <a:pPr marL="180975" marR="0" indent="-95250" algn="l" defTabSz="914400" rtl="0" eaLnBrk="1" fontAlgn="t" latinLnBrk="0" hangingPunct="1">
                        <a:lnSpc>
                          <a:spcPct val="100000"/>
                        </a:lnSpc>
                        <a:spcBef>
                          <a:spcPts val="0"/>
                        </a:spcBef>
                        <a:spcAft>
                          <a:spcPts val="0"/>
                        </a:spcAft>
                        <a:buClrTx/>
                        <a:buSzTx/>
                        <a:buFont typeface="Wingdings" pitchFamily="2" charset="2"/>
                        <a:buChar char="§"/>
                        <a:tabLst/>
                        <a:defRPr/>
                      </a:pPr>
                      <a:endParaRPr lang="en-US" sz="1000" b="0" i="0" u="none" strike="noStrike" kern="1200" dirty="0" smtClean="0">
                        <a:solidFill>
                          <a:schemeClr val="tx1"/>
                        </a:solidFill>
                        <a:latin typeface="+mj-lt"/>
                        <a:ea typeface="+mn-ea"/>
                        <a:cs typeface="+mn-cs"/>
                      </a:endParaRPr>
                    </a:p>
                    <a:p>
                      <a:pPr marL="85725" indent="0" algn="l" fontAlgn="t">
                        <a:buClrTx/>
                      </a:pPr>
                      <a:r>
                        <a:rPr lang="en-US" sz="1000" b="0" i="0" u="none" strike="noStrike" dirty="0" smtClean="0">
                          <a:solidFill>
                            <a:schemeClr val="tx1"/>
                          </a:solidFill>
                          <a:latin typeface="+mj-lt"/>
                        </a:rPr>
                        <a:t> </a:t>
                      </a:r>
                    </a:p>
                    <a:p>
                      <a:pPr marL="85725" indent="0" algn="l" fontAlgn="t">
                        <a:buClrTx/>
                      </a:pPr>
                      <a:endParaRPr lang="en-US" sz="1000" b="0" i="0" u="none" strike="noStrike" dirty="0" smtClean="0">
                        <a:solidFill>
                          <a:schemeClr val="tx1"/>
                        </a:solidFill>
                        <a:latin typeface="+mj-lt"/>
                      </a:endParaRPr>
                    </a:p>
                    <a:p>
                      <a:pPr marL="85725" indent="0" algn="l" fontAlgn="t">
                        <a:buClrTx/>
                      </a:pPr>
                      <a:endParaRPr lang="en-US" sz="1000" b="1" i="0" u="sng" strike="noStrike" dirty="0" smtClean="0">
                        <a:solidFill>
                          <a:schemeClr val="tx1"/>
                        </a:solidFill>
                        <a:latin typeface="+mj-lt"/>
                      </a:endParaRPr>
                    </a:p>
                    <a:p>
                      <a:pPr marL="85725" indent="0" algn="l" fontAlgn="t">
                        <a:buClrTx/>
                      </a:pPr>
                      <a:r>
                        <a:rPr lang="en-US" sz="1000" b="1" i="0" u="sng" strike="noStrike" dirty="0" err="1" smtClean="0">
                          <a:solidFill>
                            <a:schemeClr val="tx1"/>
                          </a:solidFill>
                          <a:latin typeface="+mj-lt"/>
                        </a:rPr>
                        <a:t>AuM</a:t>
                      </a:r>
                      <a:r>
                        <a:rPr lang="en-US" sz="1000" b="1" i="0" u="sng" strike="noStrike" dirty="0" smtClean="0">
                          <a:solidFill>
                            <a:schemeClr val="tx1"/>
                          </a:solidFill>
                          <a:latin typeface="+mj-lt"/>
                        </a:rPr>
                        <a:t> USD 75 million  </a:t>
                      </a:r>
                      <a:r>
                        <a:rPr lang="en-US" sz="1000" b="1" i="0" u="none" strike="noStrike" dirty="0" smtClean="0">
                          <a:solidFill>
                            <a:schemeClr val="tx1"/>
                          </a:solidFill>
                          <a:latin typeface="+mj-lt"/>
                        </a:rPr>
                        <a:t>  </a:t>
                      </a:r>
                      <a:r>
                        <a:rPr lang="en-US" sz="1000" b="0" i="0" u="none" strike="noStrike" dirty="0" smtClean="0">
                          <a:solidFill>
                            <a:schemeClr val="tx1"/>
                          </a:solidFill>
                          <a:latin typeface="+mj-lt"/>
                        </a:rPr>
                        <a:t>                         </a:t>
                      </a:r>
                      <a:endParaRPr lang="en-US" sz="1000" b="0" i="0" u="none" strike="noStrike" dirty="0">
                        <a:solidFill>
                          <a:schemeClr val="tx1"/>
                        </a:solidFill>
                        <a:latin typeface="+mj-lt"/>
                      </a:endParaRPr>
                    </a:p>
                  </a:txBody>
                  <a:tcPr marL="125260" marR="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85725" indent="0" algn="l" fontAlgn="t">
                        <a:buClrTx/>
                      </a:pPr>
                      <a:endParaRPr lang="en-US" sz="1000" b="0" i="0" u="none" strike="noStrike" dirty="0" smtClean="0">
                        <a:solidFill>
                          <a:schemeClr val="accent6">
                            <a:lumMod val="75000"/>
                          </a:schemeClr>
                        </a:solidFill>
                        <a:latin typeface="+mj-lt"/>
                      </a:endParaRPr>
                    </a:p>
                    <a:p>
                      <a:pPr marL="180975" marR="0" indent="-95250" algn="l" defTabSz="914400" rtl="0" eaLnBrk="1" fontAlgn="t" latinLnBrk="0" hangingPunct="1">
                        <a:lnSpc>
                          <a:spcPct val="100000"/>
                        </a:lnSpc>
                        <a:spcBef>
                          <a:spcPts val="0"/>
                        </a:spcBef>
                        <a:spcAft>
                          <a:spcPts val="0"/>
                        </a:spcAft>
                        <a:buClr>
                          <a:schemeClr val="tx1"/>
                        </a:buClr>
                        <a:buSzTx/>
                        <a:buFont typeface="Wingdings" pitchFamily="2" charset="2"/>
                        <a:buChar char="§"/>
                        <a:tabLst/>
                        <a:defRPr/>
                      </a:pPr>
                      <a:r>
                        <a:rPr lang="en-US" sz="1000" b="0" i="0" u="none" strike="noStrike" dirty="0" smtClean="0">
                          <a:solidFill>
                            <a:schemeClr val="accent6">
                              <a:lumMod val="75000"/>
                            </a:schemeClr>
                          </a:solidFill>
                          <a:latin typeface="+mj-lt"/>
                        </a:rPr>
                        <a:t> </a:t>
                      </a:r>
                      <a:r>
                        <a:rPr lang="en-US" sz="1000" b="0" i="0" u="none" strike="noStrike" kern="1200" dirty="0" smtClean="0">
                          <a:solidFill>
                            <a:schemeClr val="tx1"/>
                          </a:solidFill>
                          <a:latin typeface="+mj-lt"/>
                          <a:ea typeface="+mn-ea"/>
                          <a:cs typeface="+mn-cs"/>
                        </a:rPr>
                        <a:t>A systematic quantitative long/short equity hedge fund launched in 2008 which seeks to provide superior risk adjusted returns in the renewable energy</a:t>
                      </a:r>
                      <a:r>
                        <a:rPr lang="en-US" sz="1000" b="0" i="0" u="none" strike="noStrike" kern="1200" baseline="0" dirty="0" smtClean="0">
                          <a:solidFill>
                            <a:schemeClr val="tx1"/>
                          </a:solidFill>
                          <a:latin typeface="+mj-lt"/>
                          <a:ea typeface="+mn-ea"/>
                          <a:cs typeface="+mn-cs"/>
                        </a:rPr>
                        <a:t> and clean technology space</a:t>
                      </a:r>
                    </a:p>
                    <a:p>
                      <a:pPr marL="180975" marR="0" indent="-95250" algn="l" defTabSz="914400" rtl="0" eaLnBrk="1" fontAlgn="t" latinLnBrk="0" hangingPunct="1">
                        <a:lnSpc>
                          <a:spcPct val="100000"/>
                        </a:lnSpc>
                        <a:spcBef>
                          <a:spcPts val="0"/>
                        </a:spcBef>
                        <a:spcAft>
                          <a:spcPts val="0"/>
                        </a:spcAft>
                        <a:buClrTx/>
                        <a:buSzTx/>
                        <a:buFont typeface="Wingdings" pitchFamily="2" charset="2"/>
                        <a:buChar char="§"/>
                        <a:tabLst/>
                        <a:defRPr/>
                      </a:pPr>
                      <a:endParaRPr lang="en-US" sz="1000" dirty="0" smtClean="0">
                        <a:solidFill>
                          <a:srgbClr val="000000"/>
                        </a:solidFill>
                        <a:latin typeface="+mj-lt"/>
                      </a:endParaRPr>
                    </a:p>
                    <a:p>
                      <a:pPr marL="180975" marR="0" indent="-95250" algn="l" defTabSz="914400" rtl="0" eaLnBrk="1" fontAlgn="t" latinLnBrk="0" hangingPunct="1">
                        <a:lnSpc>
                          <a:spcPct val="100000"/>
                        </a:lnSpc>
                        <a:spcBef>
                          <a:spcPts val="0"/>
                        </a:spcBef>
                        <a:spcAft>
                          <a:spcPts val="0"/>
                        </a:spcAft>
                        <a:buClrTx/>
                        <a:buSzTx/>
                        <a:buFont typeface="Wingdings" pitchFamily="2" charset="2"/>
                        <a:buChar char="§"/>
                        <a:tabLst/>
                        <a:defRPr/>
                      </a:pPr>
                      <a:r>
                        <a:rPr lang="en-US" sz="1000" b="0" i="0" u="none" strike="noStrike" kern="1200" dirty="0" err="1" smtClean="0">
                          <a:solidFill>
                            <a:schemeClr val="tx1"/>
                          </a:solidFill>
                          <a:latin typeface="+mj-lt"/>
                          <a:ea typeface="+mn-ea"/>
                          <a:cs typeface="+mn-cs"/>
                        </a:rPr>
                        <a:t>Utilising</a:t>
                      </a:r>
                      <a:r>
                        <a:rPr lang="en-US" sz="1000" b="0" i="0" u="none" strike="noStrike" kern="1200" dirty="0" smtClean="0">
                          <a:solidFill>
                            <a:schemeClr val="tx1"/>
                          </a:solidFill>
                          <a:latin typeface="+mj-lt"/>
                          <a:ea typeface="+mn-ea"/>
                          <a:cs typeface="+mn-cs"/>
                        </a:rPr>
                        <a:t> proprietary </a:t>
                      </a:r>
                      <a:r>
                        <a:rPr lang="en-US" sz="1000" b="0" i="0" u="none" strike="noStrike" kern="1200" baseline="0" dirty="0" smtClean="0">
                          <a:solidFill>
                            <a:schemeClr val="tx1"/>
                          </a:solidFill>
                          <a:latin typeface="+mj-lt"/>
                          <a:ea typeface="+mn-ea"/>
                          <a:cs typeface="+mn-cs"/>
                        </a:rPr>
                        <a:t> models</a:t>
                      </a:r>
                      <a:r>
                        <a:rPr lang="en-US" sz="1000" b="0" i="0" u="none" strike="noStrike" kern="1200" dirty="0" smtClean="0">
                          <a:solidFill>
                            <a:schemeClr val="tx1"/>
                          </a:solidFill>
                          <a:latin typeface="+mj-lt"/>
                          <a:ea typeface="+mn-ea"/>
                          <a:cs typeface="+mn-cs"/>
                        </a:rPr>
                        <a:t>, the fund aims to outperform conventional renewable energy benchmarks.</a:t>
                      </a:r>
                    </a:p>
                    <a:p>
                      <a:pPr marL="85725" indent="0" algn="l" fontAlgn="t">
                        <a:buClrTx/>
                      </a:pPr>
                      <a:endParaRPr lang="en-US" sz="1000" b="0" i="0" u="none" strike="noStrike" dirty="0" smtClean="0">
                        <a:solidFill>
                          <a:schemeClr val="accent6">
                            <a:lumMod val="75000"/>
                          </a:schemeClr>
                        </a:solidFill>
                        <a:latin typeface="+mj-lt"/>
                      </a:endParaRPr>
                    </a:p>
                    <a:p>
                      <a:pPr marL="85725" marR="0" indent="0" algn="l" defTabSz="914400" rtl="0" eaLnBrk="1" fontAlgn="t" latinLnBrk="0" hangingPunct="1">
                        <a:lnSpc>
                          <a:spcPct val="100000"/>
                        </a:lnSpc>
                        <a:spcBef>
                          <a:spcPts val="0"/>
                        </a:spcBef>
                        <a:spcAft>
                          <a:spcPts val="0"/>
                        </a:spcAft>
                        <a:buClrTx/>
                        <a:buSzTx/>
                        <a:buFont typeface="Wingdings" pitchFamily="2" charset="2"/>
                        <a:buChar char="§"/>
                        <a:tabLst/>
                        <a:defRPr/>
                      </a:pPr>
                      <a:r>
                        <a:rPr lang="en-US" sz="1000" kern="0" dirty="0" smtClean="0">
                          <a:solidFill>
                            <a:schemeClr val="tx1"/>
                          </a:solidFill>
                          <a:latin typeface="+mj-lt"/>
                          <a:ea typeface="+mn-ea"/>
                          <a:cs typeface="+mn-cs"/>
                        </a:rPr>
                        <a:t>  </a:t>
                      </a:r>
                      <a:r>
                        <a:rPr lang="en-US" sz="1000" b="0" i="0" u="none" strike="noStrike" kern="1200" dirty="0" smtClean="0">
                          <a:solidFill>
                            <a:schemeClr val="tx1"/>
                          </a:solidFill>
                          <a:latin typeface="+mj-lt"/>
                          <a:ea typeface="+mn-ea"/>
                          <a:cs typeface="+mn-cs"/>
                        </a:rPr>
                        <a:t>Most Innovative Product award at the </a:t>
                      </a:r>
                    </a:p>
                    <a:p>
                      <a:pPr marL="85725" marR="0" indent="0" algn="l" defTabSz="914400" rtl="0" eaLnBrk="1" fontAlgn="t" latinLnBrk="0" hangingPunct="1">
                        <a:lnSpc>
                          <a:spcPct val="100000"/>
                        </a:lnSpc>
                        <a:spcBef>
                          <a:spcPts val="0"/>
                        </a:spcBef>
                        <a:spcAft>
                          <a:spcPts val="0"/>
                        </a:spcAft>
                        <a:buClrTx/>
                        <a:buSzTx/>
                        <a:buFont typeface="Wingdings" pitchFamily="2" charset="2"/>
                        <a:buNone/>
                        <a:tabLst/>
                        <a:defRPr/>
                      </a:pPr>
                      <a:r>
                        <a:rPr lang="en-US" sz="1000" b="0" i="0" u="none" strike="noStrike" kern="1200" dirty="0" smtClean="0">
                          <a:solidFill>
                            <a:schemeClr val="tx1"/>
                          </a:solidFill>
                          <a:latin typeface="+mj-lt"/>
                          <a:ea typeface="+mn-ea"/>
                          <a:cs typeface="+mn-cs"/>
                        </a:rPr>
                        <a:t>    Hedge Funds Review European </a:t>
                      </a:r>
                    </a:p>
                    <a:p>
                      <a:pPr marL="85725" marR="0" indent="0" algn="l" defTabSz="914400" rtl="0" eaLnBrk="1" fontAlgn="t" latinLnBrk="0" hangingPunct="1">
                        <a:lnSpc>
                          <a:spcPct val="100000"/>
                        </a:lnSpc>
                        <a:spcBef>
                          <a:spcPts val="0"/>
                        </a:spcBef>
                        <a:spcAft>
                          <a:spcPts val="0"/>
                        </a:spcAft>
                        <a:buClrTx/>
                        <a:buSzTx/>
                        <a:buFont typeface="Wingdings" pitchFamily="2" charset="2"/>
                        <a:buNone/>
                        <a:tabLst/>
                        <a:defRPr/>
                      </a:pPr>
                      <a:r>
                        <a:rPr lang="en-US" sz="1000" b="0" i="0" u="none" strike="noStrike" kern="1200" dirty="0" smtClean="0">
                          <a:solidFill>
                            <a:schemeClr val="tx1"/>
                          </a:solidFill>
                          <a:latin typeface="+mj-lt"/>
                          <a:ea typeface="+mn-ea"/>
                          <a:cs typeface="+mn-cs"/>
                        </a:rPr>
                        <a:t>    Performance Awards 2010, returning   </a:t>
                      </a:r>
                    </a:p>
                    <a:p>
                      <a:pPr marL="85725" marR="0" indent="0" algn="l" defTabSz="914400" rtl="0" eaLnBrk="1" fontAlgn="t" latinLnBrk="0" hangingPunct="1">
                        <a:lnSpc>
                          <a:spcPct val="100000"/>
                        </a:lnSpc>
                        <a:spcBef>
                          <a:spcPts val="0"/>
                        </a:spcBef>
                        <a:spcAft>
                          <a:spcPts val="0"/>
                        </a:spcAft>
                        <a:buClrTx/>
                        <a:buSzTx/>
                        <a:buFont typeface="Wingdings" pitchFamily="2" charset="2"/>
                        <a:buNone/>
                        <a:tabLst/>
                        <a:defRPr/>
                      </a:pPr>
                      <a:r>
                        <a:rPr lang="en-US" sz="1000" b="0" i="0" u="none" strike="noStrike" kern="1200" dirty="0" smtClean="0">
                          <a:solidFill>
                            <a:schemeClr val="tx1"/>
                          </a:solidFill>
                          <a:latin typeface="+mj-lt"/>
                          <a:ea typeface="+mn-ea"/>
                          <a:cs typeface="+mn-cs"/>
                        </a:rPr>
                        <a:t>    35.78% net in 2009</a:t>
                      </a:r>
                    </a:p>
                    <a:p>
                      <a:pPr marL="85725" indent="0" algn="l" fontAlgn="t">
                        <a:buClrTx/>
                      </a:pPr>
                      <a:endParaRPr lang="en-US" sz="1000" b="1" i="0" u="sng" strike="noStrike" dirty="0" smtClean="0">
                        <a:solidFill>
                          <a:schemeClr val="accent6">
                            <a:lumMod val="75000"/>
                          </a:schemeClr>
                        </a:solidFill>
                        <a:latin typeface="+mj-lt"/>
                      </a:endParaRPr>
                    </a:p>
                    <a:p>
                      <a:pPr marL="85725" indent="0" algn="l" defTabSz="914400" rtl="0" eaLnBrk="1" fontAlgn="t" latinLnBrk="0" hangingPunct="1">
                        <a:buClrTx/>
                      </a:pPr>
                      <a:r>
                        <a:rPr lang="en-US" sz="1000" b="1" i="0" u="sng" strike="noStrike" kern="1200" dirty="0" smtClean="0">
                          <a:solidFill>
                            <a:schemeClr val="tx1"/>
                          </a:solidFill>
                          <a:latin typeface="+mj-lt"/>
                          <a:ea typeface="+mn-ea"/>
                          <a:cs typeface="+mn-cs"/>
                        </a:rPr>
                        <a:t>  </a:t>
                      </a:r>
                      <a:r>
                        <a:rPr lang="en-US" sz="1000" b="1" i="0" u="sng" strike="noStrike" kern="1200" dirty="0" err="1" smtClean="0">
                          <a:solidFill>
                            <a:schemeClr val="tx1"/>
                          </a:solidFill>
                          <a:latin typeface="+mj-lt"/>
                          <a:ea typeface="+mn-ea"/>
                          <a:cs typeface="+mn-cs"/>
                        </a:rPr>
                        <a:t>AuM</a:t>
                      </a:r>
                      <a:r>
                        <a:rPr lang="en-US" sz="1000" b="1" i="0" u="sng" strike="noStrike" kern="1200" dirty="0" smtClean="0">
                          <a:solidFill>
                            <a:schemeClr val="tx1"/>
                          </a:solidFill>
                          <a:latin typeface="+mj-lt"/>
                          <a:ea typeface="+mn-ea"/>
                          <a:cs typeface="+mn-cs"/>
                        </a:rPr>
                        <a:t> USD 24 million</a:t>
                      </a:r>
                      <a:endParaRPr lang="en-US" sz="1000" b="1" i="0" u="sng" strike="noStrike" kern="1200" dirty="0">
                        <a:solidFill>
                          <a:schemeClr val="tx1"/>
                        </a:solidFill>
                        <a:latin typeface="+mj-lt"/>
                        <a:ea typeface="+mn-ea"/>
                        <a:cs typeface="+mn-cs"/>
                      </a:endParaRPr>
                    </a:p>
                  </a:txBody>
                  <a:tcPr marL="0" marR="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40000"/>
                        <a:lumOff val="60000"/>
                      </a:schemeClr>
                    </a:solidFill>
                  </a:tcPr>
                </a:tc>
              </a:tr>
            </a:tbl>
          </a:graphicData>
        </a:graphic>
      </p:graphicFrame>
      <p:sp>
        <p:nvSpPr>
          <p:cNvPr id="39" name="TextBox 38"/>
          <p:cNvSpPr txBox="1"/>
          <p:nvPr/>
        </p:nvSpPr>
        <p:spPr>
          <a:xfrm>
            <a:off x="5808664" y="3124200"/>
            <a:ext cx="2757486" cy="461665"/>
          </a:xfrm>
          <a:prstGeom prst="rect">
            <a:avLst/>
          </a:prstGeom>
          <a:noFill/>
        </p:spPr>
        <p:txBody>
          <a:bodyPr wrap="square">
            <a:spAutoFit/>
          </a:bodyPr>
          <a:lstStyle/>
          <a:p>
            <a:pPr>
              <a:defRPr/>
            </a:pPr>
            <a:r>
              <a:rPr lang="en-US" sz="2400" i="1" dirty="0" smtClean="0">
                <a:solidFill>
                  <a:schemeClr val="tx2"/>
                </a:solidFill>
                <a:cs typeface="+mn-cs"/>
              </a:rPr>
              <a:t>Worldwide offices</a:t>
            </a:r>
            <a:endParaRPr lang="ru-RU" sz="2400" i="1" dirty="0">
              <a:solidFill>
                <a:schemeClr val="tx2"/>
              </a:solidFill>
              <a:cs typeface="+mn-cs"/>
            </a:endParaRPr>
          </a:p>
        </p:txBody>
      </p:sp>
      <p:cxnSp>
        <p:nvCxnSpPr>
          <p:cNvPr id="43" name="Прямая соединительная линия 36"/>
          <p:cNvCxnSpPr/>
          <p:nvPr/>
        </p:nvCxnSpPr>
        <p:spPr bwMode="auto">
          <a:xfrm>
            <a:off x="568005" y="3019809"/>
            <a:ext cx="8802688" cy="0"/>
          </a:xfrm>
          <a:prstGeom prst="line">
            <a:avLst/>
          </a:prstGeom>
          <a:ln>
            <a:solidFill>
              <a:schemeClr val="bg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44" name="Прямоугольник 34"/>
          <p:cNvSpPr/>
          <p:nvPr/>
        </p:nvSpPr>
        <p:spPr>
          <a:xfrm>
            <a:off x="4525168" y="1066800"/>
            <a:ext cx="4466431" cy="1831271"/>
          </a:xfrm>
          <a:prstGeom prst="rect">
            <a:avLst/>
          </a:prstGeom>
          <a:solidFill>
            <a:schemeClr val="accent1">
              <a:lumMod val="60000"/>
              <a:lumOff val="4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marL="177800" indent="-177800">
              <a:buSzPct val="120000"/>
              <a:buFont typeface="Wingdings" pitchFamily="2" charset="2"/>
              <a:buChar char="§"/>
              <a:defRPr/>
            </a:pPr>
            <a:r>
              <a:rPr lang="en-US" sz="1050" dirty="0" smtClean="0">
                <a:solidFill>
                  <a:schemeClr val="tx1"/>
                </a:solidFill>
              </a:rPr>
              <a:t>I2BF is determined to provide significant value to each of portfolio companies. All team members are committed to helping entrepreneurs grow and succeed</a:t>
            </a:r>
          </a:p>
          <a:p>
            <a:pPr marL="177800" indent="-177800">
              <a:buSzPct val="120000"/>
              <a:buFont typeface="Wingdings" pitchFamily="2" charset="2"/>
              <a:buChar char="§"/>
              <a:defRPr/>
            </a:pPr>
            <a:endParaRPr lang="en-US" sz="400" dirty="0" smtClean="0">
              <a:solidFill>
                <a:schemeClr val="tx1"/>
              </a:solidFill>
            </a:endParaRPr>
          </a:p>
          <a:p>
            <a:pPr marL="177800" indent="-177800">
              <a:buSzPct val="120000"/>
              <a:buFont typeface="Wingdings" pitchFamily="2" charset="2"/>
              <a:buChar char="§"/>
              <a:defRPr/>
            </a:pPr>
            <a:r>
              <a:rPr lang="en-US" sz="1050" dirty="0" smtClean="0">
                <a:solidFill>
                  <a:schemeClr val="tx1"/>
                </a:solidFill>
              </a:rPr>
              <a:t>I2BF analysts use only the best information and deal sources in the new energy industry as well as proprietary relationships built over years of investing activity</a:t>
            </a:r>
          </a:p>
          <a:p>
            <a:pPr marL="177800" indent="-177800">
              <a:buSzPct val="120000"/>
              <a:buFont typeface="Wingdings" pitchFamily="2" charset="2"/>
              <a:buChar char="§"/>
              <a:defRPr/>
            </a:pPr>
            <a:endParaRPr lang="en-US" sz="400" dirty="0" smtClean="0">
              <a:solidFill>
                <a:schemeClr val="tx1"/>
              </a:solidFill>
            </a:endParaRPr>
          </a:p>
          <a:p>
            <a:pPr marL="177800" indent="-177800">
              <a:buSzPct val="120000"/>
              <a:buFont typeface="Wingdings" pitchFamily="2" charset="2"/>
              <a:buChar char="§"/>
              <a:defRPr/>
            </a:pPr>
            <a:r>
              <a:rPr lang="en-US" sz="1050" dirty="0" smtClean="0">
                <a:solidFill>
                  <a:schemeClr val="tx1"/>
                </a:solidFill>
              </a:rPr>
              <a:t>I2BF knows that it takes more than financial support to get a business to the top and therefore always provides management input, partnership opportunities, and foundations for strategic alliances – everything to ensure that the companies are built faster, broader, and with less risk</a:t>
            </a:r>
          </a:p>
        </p:txBody>
      </p:sp>
      <p:sp>
        <p:nvSpPr>
          <p:cNvPr id="45" name="Прямоугольник 37"/>
          <p:cNvSpPr/>
          <p:nvPr/>
        </p:nvSpPr>
        <p:spPr>
          <a:xfrm>
            <a:off x="685800" y="1066800"/>
            <a:ext cx="3784919" cy="1821011"/>
          </a:xfrm>
          <a:prstGeom prst="rect">
            <a:avLst/>
          </a:prstGeom>
          <a:solidFill>
            <a:schemeClr val="accent1">
              <a:lumMod val="60000"/>
              <a:lumOff val="4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marL="177800" indent="-177800">
              <a:buSzPct val="120000"/>
              <a:buFont typeface="Wingdings" pitchFamily="2" charset="2"/>
              <a:buChar char="§"/>
              <a:defRPr/>
            </a:pPr>
            <a:r>
              <a:rPr lang="en-US" sz="1050" dirty="0" smtClean="0">
                <a:solidFill>
                  <a:schemeClr val="tx1"/>
                </a:solidFill>
              </a:rPr>
              <a:t>Established in 2005, I2BF is an international clean technology asset management group with a global investment mandate,  focused on venture capital and public equity activities in the United States, Europe and Asia </a:t>
            </a:r>
          </a:p>
          <a:p>
            <a:pPr marL="177800" indent="-177800">
              <a:buSzPct val="120000"/>
              <a:buFont typeface="Wingdings" pitchFamily="2" charset="2"/>
              <a:buChar char="§"/>
              <a:defRPr/>
            </a:pPr>
            <a:endParaRPr lang="en-US" sz="400" dirty="0" smtClean="0">
              <a:solidFill>
                <a:schemeClr val="tx1"/>
              </a:solidFill>
            </a:endParaRPr>
          </a:p>
          <a:p>
            <a:pPr marL="177800" indent="-177800">
              <a:buSzPct val="120000"/>
              <a:buFont typeface="Wingdings" pitchFamily="2" charset="2"/>
              <a:buChar char="§"/>
              <a:defRPr/>
            </a:pPr>
            <a:r>
              <a:rPr lang="en-US" sz="1050" dirty="0" smtClean="0">
                <a:solidFill>
                  <a:schemeClr val="tx1"/>
                </a:solidFill>
              </a:rPr>
              <a:t>I2BF manages close to USD 100 million</a:t>
            </a:r>
            <a:r>
              <a:rPr lang="en-US" sz="1050" baseline="30000" dirty="0" smtClean="0">
                <a:solidFill>
                  <a:schemeClr val="tx1"/>
                </a:solidFill>
              </a:rPr>
              <a:t>1 </a:t>
            </a:r>
            <a:r>
              <a:rPr lang="en-US" sz="1050" dirty="0" smtClean="0">
                <a:solidFill>
                  <a:schemeClr val="tx1"/>
                </a:solidFill>
              </a:rPr>
              <a:t>across its flagship clean tech focused venture fund which has invested over USD 75 million to date and a hedge fund with close to USD 24 million in </a:t>
            </a:r>
            <a:r>
              <a:rPr lang="en-US" sz="1050" dirty="0" err="1" smtClean="0">
                <a:solidFill>
                  <a:schemeClr val="tx1"/>
                </a:solidFill>
              </a:rPr>
              <a:t>AuM</a:t>
            </a:r>
            <a:r>
              <a:rPr lang="en-US" sz="1050" dirty="0" smtClean="0">
                <a:solidFill>
                  <a:schemeClr val="tx1"/>
                </a:solidFill>
              </a:rPr>
              <a:t>. </a:t>
            </a:r>
            <a:endParaRPr lang="en-US" sz="1050" baseline="30000" dirty="0" smtClean="0">
              <a:solidFill>
                <a:schemeClr val="tx1"/>
              </a:solidFill>
            </a:endParaRPr>
          </a:p>
          <a:p>
            <a:pPr marL="177800" indent="-177800">
              <a:buSzPct val="120000"/>
              <a:buFont typeface="Wingdings" pitchFamily="2" charset="2"/>
              <a:buChar char="§"/>
              <a:defRPr/>
            </a:pPr>
            <a:endParaRPr lang="en-US" sz="500" baseline="30000" dirty="0" smtClean="0">
              <a:solidFill>
                <a:schemeClr val="tx1"/>
              </a:solidFill>
            </a:endParaRPr>
          </a:p>
          <a:p>
            <a:pPr marL="177800" indent="-177800">
              <a:buSzPct val="120000"/>
              <a:buFont typeface="Wingdings" pitchFamily="2" charset="2"/>
              <a:buChar char="§"/>
              <a:defRPr/>
            </a:pPr>
            <a:r>
              <a:rPr lang="en-US" sz="1050" dirty="0" smtClean="0">
                <a:solidFill>
                  <a:schemeClr val="tx1"/>
                </a:solidFill>
              </a:rPr>
              <a:t>Headquartered in London I2BF has  offices in Moscow, London, New York and Dubai</a:t>
            </a:r>
            <a:endParaRPr lang="en-US" sz="1050" baseline="30000" dirty="0" smtClean="0">
              <a:solidFill>
                <a:schemeClr val="tx1"/>
              </a:solidFill>
            </a:endParaRPr>
          </a:p>
        </p:txBody>
      </p:sp>
      <p:sp>
        <p:nvSpPr>
          <p:cNvPr id="46" name="TextBox 45"/>
          <p:cNvSpPr txBox="1"/>
          <p:nvPr/>
        </p:nvSpPr>
        <p:spPr>
          <a:xfrm>
            <a:off x="5632450" y="4267200"/>
            <a:ext cx="748923" cy="261610"/>
          </a:xfrm>
          <a:prstGeom prst="rect">
            <a:avLst/>
          </a:prstGeom>
          <a:noFill/>
        </p:spPr>
        <p:txBody>
          <a:bodyPr wrap="none" rtlCol="0">
            <a:spAutoFit/>
          </a:bodyPr>
          <a:lstStyle/>
          <a:p>
            <a:r>
              <a:rPr lang="en-US" sz="1100" b="1" i="1" dirty="0" smtClean="0">
                <a:solidFill>
                  <a:schemeClr val="tx2"/>
                </a:solidFill>
              </a:rPr>
              <a:t>New York</a:t>
            </a:r>
            <a:endParaRPr lang="ru-RU" b="1" i="1" dirty="0">
              <a:solidFill>
                <a:schemeClr val="tx2"/>
              </a:solidFill>
            </a:endParaRPr>
          </a:p>
        </p:txBody>
      </p:sp>
      <p:sp>
        <p:nvSpPr>
          <p:cNvPr id="47" name="TextBox 46"/>
          <p:cNvSpPr txBox="1"/>
          <p:nvPr/>
        </p:nvSpPr>
        <p:spPr>
          <a:xfrm>
            <a:off x="6658082" y="3929390"/>
            <a:ext cx="612668" cy="261610"/>
          </a:xfrm>
          <a:prstGeom prst="rect">
            <a:avLst/>
          </a:prstGeom>
          <a:noFill/>
        </p:spPr>
        <p:txBody>
          <a:bodyPr wrap="none" rtlCol="0">
            <a:spAutoFit/>
          </a:bodyPr>
          <a:lstStyle/>
          <a:p>
            <a:r>
              <a:rPr lang="en-US" sz="1100" b="1" i="1" dirty="0" smtClean="0">
                <a:solidFill>
                  <a:schemeClr val="tx2"/>
                </a:solidFill>
              </a:rPr>
              <a:t>London</a:t>
            </a:r>
            <a:endParaRPr lang="ru-RU" b="1" i="1" dirty="0">
              <a:solidFill>
                <a:schemeClr val="tx2"/>
              </a:solidFill>
            </a:endParaRPr>
          </a:p>
        </p:txBody>
      </p:sp>
      <p:sp>
        <p:nvSpPr>
          <p:cNvPr id="48" name="TextBox 47"/>
          <p:cNvSpPr txBox="1"/>
          <p:nvPr/>
        </p:nvSpPr>
        <p:spPr>
          <a:xfrm>
            <a:off x="7467600" y="3886200"/>
            <a:ext cx="675185" cy="261610"/>
          </a:xfrm>
          <a:prstGeom prst="rect">
            <a:avLst/>
          </a:prstGeom>
          <a:noFill/>
        </p:spPr>
        <p:txBody>
          <a:bodyPr wrap="none" rtlCol="0">
            <a:spAutoFit/>
          </a:bodyPr>
          <a:lstStyle/>
          <a:p>
            <a:r>
              <a:rPr lang="en-US" sz="1100" b="1" i="1" dirty="0" smtClean="0">
                <a:solidFill>
                  <a:schemeClr val="tx2"/>
                </a:solidFill>
              </a:rPr>
              <a:t>Moscow</a:t>
            </a:r>
            <a:endParaRPr lang="ru-RU" b="1" i="1" dirty="0">
              <a:solidFill>
                <a:schemeClr val="tx2"/>
              </a:solidFill>
            </a:endParaRPr>
          </a:p>
        </p:txBody>
      </p:sp>
      <p:pic>
        <p:nvPicPr>
          <p:cNvPr id="49" name="Picture 48" descr="EUPAW10_LOGO-WIN.jpg"/>
          <p:cNvPicPr>
            <a:picLocks noChangeAspect="1"/>
          </p:cNvPicPr>
          <p:nvPr/>
        </p:nvPicPr>
        <p:blipFill>
          <a:blip r:embed="rId5" cstate="print"/>
          <a:stretch>
            <a:fillRect/>
          </a:stretch>
        </p:blipFill>
        <p:spPr>
          <a:xfrm>
            <a:off x="4270374" y="5791200"/>
            <a:ext cx="1371600" cy="740465"/>
          </a:xfrm>
          <a:prstGeom prst="rect">
            <a:avLst/>
          </a:prstGeom>
          <a:effectLst>
            <a:outerShdw blurRad="342900" dist="139700" dir="4380000" sx="96000" sy="96000" algn="ctr" rotWithShape="0">
              <a:schemeClr val="tx1">
                <a:alpha val="62000"/>
              </a:schemeClr>
            </a:outerShdw>
          </a:effectLst>
        </p:spPr>
      </p:pic>
      <p:sp>
        <p:nvSpPr>
          <p:cNvPr id="22" name="TextBox 21"/>
          <p:cNvSpPr txBox="1"/>
          <p:nvPr/>
        </p:nvSpPr>
        <p:spPr>
          <a:xfrm>
            <a:off x="7620000" y="4343400"/>
            <a:ext cx="529312" cy="261610"/>
          </a:xfrm>
          <a:prstGeom prst="rect">
            <a:avLst/>
          </a:prstGeom>
          <a:noFill/>
        </p:spPr>
        <p:txBody>
          <a:bodyPr wrap="none" rtlCol="0">
            <a:spAutoFit/>
          </a:bodyPr>
          <a:lstStyle/>
          <a:p>
            <a:r>
              <a:rPr lang="en-US" sz="1100" b="1" i="1" dirty="0" smtClean="0">
                <a:solidFill>
                  <a:schemeClr val="tx2"/>
                </a:solidFill>
              </a:rPr>
              <a:t>Dubai</a:t>
            </a:r>
            <a:endParaRPr lang="ru-RU" b="1" i="1" dirty="0">
              <a:solidFill>
                <a:schemeClr val="tx2"/>
              </a:solidFill>
            </a:endParaRPr>
          </a:p>
        </p:txBody>
      </p:sp>
    </p:spTree>
    <p:extLst>
      <p:ext uri="{BB962C8B-B14F-4D97-AF65-F5344CB8AC3E}">
        <p14:creationId xmlns="" xmlns:p14="http://schemas.microsoft.com/office/powerpoint/2010/main" val="111393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6158" y="762000"/>
            <a:ext cx="9829800" cy="5943600"/>
          </a:xfrm>
          <a:prstGeom prst="roundRect">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1"/>
          <p:cNvSpPr txBox="1">
            <a:spLocks/>
          </p:cNvSpPr>
          <p:nvPr/>
        </p:nvSpPr>
        <p:spPr>
          <a:xfrm>
            <a:off x="1295400" y="34925"/>
            <a:ext cx="6096000" cy="879475"/>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i="1" dirty="0" smtClean="0"/>
              <a:t>I2BF: An Experienced Investment Manager</a:t>
            </a:r>
          </a:p>
          <a:p>
            <a:pPr algn="l"/>
            <a:r>
              <a:rPr lang="en-US" sz="2600" b="1" i="1" dirty="0" smtClean="0">
                <a:solidFill>
                  <a:schemeClr val="accent1">
                    <a:lumMod val="60000"/>
                    <a:lumOff val="40000"/>
                  </a:schemeClr>
                </a:solidFill>
              </a:rPr>
              <a:t>Over USD 75 million invested in clean technology private equity</a:t>
            </a:r>
            <a:endParaRPr lang="en-US" sz="2600" b="1" i="1" dirty="0">
              <a:solidFill>
                <a:schemeClr val="accent1">
                  <a:lumMod val="60000"/>
                  <a:lumOff val="40000"/>
                </a:schemeClr>
              </a:solidFill>
            </a:endParaRPr>
          </a:p>
        </p:txBody>
      </p:sp>
      <p:sp>
        <p:nvSpPr>
          <p:cNvPr id="4" name="Oval 3"/>
          <p:cNvSpPr/>
          <p:nvPr/>
        </p:nvSpPr>
        <p:spPr>
          <a:xfrm>
            <a:off x="-281730" y="119907"/>
            <a:ext cx="563460" cy="563460"/>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p:cNvSpPr/>
          <p:nvPr/>
        </p:nvSpPr>
        <p:spPr>
          <a:xfrm>
            <a:off x="374010" y="220519"/>
            <a:ext cx="387990" cy="362236"/>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p:cNvSpPr/>
          <p:nvPr/>
        </p:nvSpPr>
        <p:spPr>
          <a:xfrm>
            <a:off x="834705" y="256090"/>
            <a:ext cx="311790" cy="291094"/>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7" name="Picture 6" descr="image001.gif"/>
          <p:cNvPicPr>
            <a:picLocks noChangeAspect="1"/>
          </p:cNvPicPr>
          <p:nvPr/>
        </p:nvPicPr>
        <p:blipFill>
          <a:blip r:embed="rId16" cstate="print"/>
          <a:stretch>
            <a:fillRect/>
          </a:stretch>
        </p:blipFill>
        <p:spPr>
          <a:xfrm>
            <a:off x="8367401" y="88157"/>
            <a:ext cx="372374" cy="563460"/>
          </a:xfrm>
          <a:prstGeom prst="rect">
            <a:avLst/>
          </a:prstGeom>
        </p:spPr>
      </p:pic>
      <p:sp>
        <p:nvSpPr>
          <p:cNvPr id="23" name="TextBox 22"/>
          <p:cNvSpPr txBox="1"/>
          <p:nvPr/>
        </p:nvSpPr>
        <p:spPr>
          <a:xfrm>
            <a:off x="1143000" y="6324600"/>
            <a:ext cx="7840346" cy="369332"/>
          </a:xfrm>
          <a:prstGeom prst="rect">
            <a:avLst/>
          </a:prstGeom>
          <a:noFill/>
        </p:spPr>
        <p:txBody>
          <a:bodyPr wrap="square" rtlCol="0">
            <a:spAutoFit/>
          </a:bodyPr>
          <a:lstStyle/>
          <a:p>
            <a:pPr algn="l"/>
            <a:r>
              <a:rPr lang="en-US" sz="900" baseline="30000" dirty="0" smtClean="0">
                <a:solidFill>
                  <a:schemeClr val="tx1"/>
                </a:solidFill>
              </a:rPr>
              <a:t>1</a:t>
            </a:r>
            <a:r>
              <a:rPr lang="en-US" sz="900" dirty="0" smtClean="0">
                <a:solidFill>
                  <a:schemeClr val="tx1"/>
                </a:solidFill>
              </a:rPr>
              <a:t> As at 30 September 2010. “I2BF Holdings I” collectively refers to the holdings of and investments made, sourced or managed by I2BF Holdings Limited, a British Virgin Islands company, its affiliates and associated funds and entities.  </a:t>
            </a:r>
            <a:endParaRPr lang="en-US" sz="900" dirty="0">
              <a:solidFill>
                <a:schemeClr val="tx1"/>
              </a:solidFill>
            </a:endParaRPr>
          </a:p>
        </p:txBody>
      </p:sp>
      <p:sp>
        <p:nvSpPr>
          <p:cNvPr id="24" name="Rectangle 1"/>
          <p:cNvSpPr>
            <a:spLocks noChangeArrowheads="1"/>
          </p:cNvSpPr>
          <p:nvPr/>
        </p:nvSpPr>
        <p:spPr bwMode="auto">
          <a:xfrm>
            <a:off x="3373120" y="1249620"/>
            <a:ext cx="270734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j-lt"/>
                <a:cs typeface="Arial"/>
              </a:rPr>
              <a:t>Since its first investment in 2006, I2BF Holdings I has made investments into15 companies for over USD 75 million</a:t>
            </a:r>
            <a:r>
              <a:rPr kumimoji="0" lang="en-US" sz="1400" b="0" i="0" u="none" strike="noStrike" kern="0" cap="none" spc="0" normalizeH="0" baseline="30000" noProof="0" dirty="0" smtClean="0">
                <a:ln>
                  <a:noFill/>
                </a:ln>
                <a:solidFill>
                  <a:sysClr val="windowText" lastClr="000000"/>
                </a:solidFill>
                <a:effectLst/>
                <a:uLnTx/>
                <a:uFillTx/>
                <a:latin typeface="+mj-lt"/>
                <a:cs typeface="Arial"/>
              </a:rPr>
              <a:t>1</a:t>
            </a:r>
            <a:endParaRPr kumimoji="0" lang="en-US" sz="1600" b="0" i="0" u="none" strike="noStrike" kern="0" cap="none" spc="0" normalizeH="0" baseline="30000" noProof="0" dirty="0" smtClean="0">
              <a:ln>
                <a:noFill/>
              </a:ln>
              <a:solidFill>
                <a:srgbClr val="000000"/>
              </a:solidFill>
              <a:effectLst/>
              <a:uLnTx/>
              <a:uFillTx/>
              <a:latin typeface="+mj-lt"/>
            </a:endParaRPr>
          </a:p>
        </p:txBody>
      </p:sp>
      <p:graphicFrame>
        <p:nvGraphicFramePr>
          <p:cNvPr id="25" name="Chart 24"/>
          <p:cNvGraphicFramePr/>
          <p:nvPr>
            <p:extLst>
              <p:ext uri="{D42A27DB-BD31-4B8C-83A1-F6EECF244321}">
                <p14:modId xmlns="" xmlns:p14="http://schemas.microsoft.com/office/powerpoint/2010/main" val="2101295710"/>
              </p:ext>
            </p:extLst>
          </p:nvPr>
        </p:nvGraphicFramePr>
        <p:xfrm>
          <a:off x="0" y="992343"/>
          <a:ext cx="3108960" cy="2397759"/>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6" name="Chart 25"/>
          <p:cNvGraphicFramePr/>
          <p:nvPr>
            <p:extLst>
              <p:ext uri="{D42A27DB-BD31-4B8C-83A1-F6EECF244321}">
                <p14:modId xmlns="" xmlns:p14="http://schemas.microsoft.com/office/powerpoint/2010/main" val="3437730378"/>
              </p:ext>
            </p:extLst>
          </p:nvPr>
        </p:nvGraphicFramePr>
        <p:xfrm>
          <a:off x="2357120" y="2897044"/>
          <a:ext cx="2580640" cy="1957592"/>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7" name="Chart 26"/>
          <p:cNvGraphicFramePr/>
          <p:nvPr>
            <p:extLst>
              <p:ext uri="{D42A27DB-BD31-4B8C-83A1-F6EECF244321}">
                <p14:modId xmlns="" xmlns:p14="http://schemas.microsoft.com/office/powerpoint/2010/main" val="3106384245"/>
              </p:ext>
            </p:extLst>
          </p:nvPr>
        </p:nvGraphicFramePr>
        <p:xfrm>
          <a:off x="5550945" y="887754"/>
          <a:ext cx="3422726" cy="2448559"/>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28" name="Chart 27"/>
          <p:cNvGraphicFramePr/>
          <p:nvPr>
            <p:extLst>
              <p:ext uri="{D42A27DB-BD31-4B8C-83A1-F6EECF244321}">
                <p14:modId xmlns="" xmlns:p14="http://schemas.microsoft.com/office/powerpoint/2010/main" val="361729383"/>
              </p:ext>
            </p:extLst>
          </p:nvPr>
        </p:nvGraphicFramePr>
        <p:xfrm>
          <a:off x="4805680" y="2897044"/>
          <a:ext cx="2458720" cy="1935480"/>
        </p:xfrm>
        <a:graphic>
          <a:graphicData uri="http://schemas.openxmlformats.org/drawingml/2006/chart">
            <c:chart xmlns:c="http://schemas.openxmlformats.org/drawingml/2006/chart" xmlns:r="http://schemas.openxmlformats.org/officeDocument/2006/relationships" r:id="rId20"/>
          </a:graphicData>
        </a:graphic>
      </p:graphicFrame>
      <p:sp>
        <p:nvSpPr>
          <p:cNvPr id="29" name="TextBox 28"/>
          <p:cNvSpPr txBox="1"/>
          <p:nvPr/>
        </p:nvSpPr>
        <p:spPr>
          <a:xfrm>
            <a:off x="518161" y="3720004"/>
            <a:ext cx="194056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rPr>
              <a:t>Overview of portfolio by number of deals</a:t>
            </a:r>
            <a:endParaRPr kumimoji="0" lang="en-US" sz="1200" b="1" i="0" u="none" strike="noStrike" kern="0" cap="none" spc="0" normalizeH="0" baseline="0" noProof="0" dirty="0">
              <a:ln>
                <a:noFill/>
              </a:ln>
              <a:solidFill>
                <a:schemeClr val="bg1"/>
              </a:solidFill>
              <a:effectLst/>
              <a:uLnTx/>
              <a:uFillTx/>
            </a:endParaRPr>
          </a:p>
        </p:txBody>
      </p:sp>
      <p:sp>
        <p:nvSpPr>
          <p:cNvPr id="30" name="TextBox 29"/>
          <p:cNvSpPr txBox="1"/>
          <p:nvPr/>
        </p:nvSpPr>
        <p:spPr>
          <a:xfrm>
            <a:off x="7129332" y="3669204"/>
            <a:ext cx="202482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rPr>
              <a:t>Overview of portfolio by investment amount (USD)</a:t>
            </a:r>
            <a:endParaRPr kumimoji="0" lang="en-US" sz="1200" b="1" i="0" u="none" strike="noStrike" kern="0" cap="none" spc="0" normalizeH="0" baseline="0" noProof="0" dirty="0">
              <a:ln>
                <a:noFill/>
              </a:ln>
              <a:solidFill>
                <a:schemeClr val="bg1"/>
              </a:solidFill>
              <a:effectLst/>
              <a:uLnTx/>
              <a:uFillTx/>
            </a:endParaRPr>
          </a:p>
        </p:txBody>
      </p:sp>
      <p:sp>
        <p:nvSpPr>
          <p:cNvPr id="33" name="Rounded Rectangle 32"/>
          <p:cNvSpPr/>
          <p:nvPr/>
        </p:nvSpPr>
        <p:spPr>
          <a:xfrm>
            <a:off x="518161" y="5035328"/>
            <a:ext cx="9982200" cy="116135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logo_nesscap.gif"/>
          <p:cNvPicPr>
            <a:picLocks noChangeAspect="1"/>
          </p:cNvPicPr>
          <p:nvPr>
            <p:custDataLst>
              <p:tags r:id="rId1"/>
            </p:custDataLst>
          </p:nvPr>
        </p:nvPicPr>
        <p:blipFill>
          <a:blip r:embed="rId21" cstate="print"/>
          <a:srcRect l="27933" t="18611" r="27068" b="11389"/>
          <a:stretch>
            <a:fillRect/>
          </a:stretch>
        </p:blipFill>
        <p:spPr bwMode="auto">
          <a:xfrm>
            <a:off x="8295943" y="5163325"/>
            <a:ext cx="496887" cy="434776"/>
          </a:xfrm>
          <a:prstGeom prst="rect">
            <a:avLst/>
          </a:prstGeom>
          <a:noFill/>
          <a:ln w="9525">
            <a:noFill/>
            <a:miter lim="800000"/>
            <a:headEnd/>
            <a:tailEnd/>
          </a:ln>
        </p:spPr>
      </p:pic>
      <p:pic>
        <p:nvPicPr>
          <p:cNvPr id="10" name="Рисунок 26" descr="7416-prism-solar-technologies-inc.jpg"/>
          <p:cNvPicPr>
            <a:picLocks noChangeAspect="1"/>
          </p:cNvPicPr>
          <p:nvPr>
            <p:custDataLst>
              <p:tags r:id="rId2"/>
            </p:custDataLst>
          </p:nvPr>
        </p:nvPicPr>
        <p:blipFill>
          <a:blip r:embed="rId22" cstate="print"/>
          <a:srcRect l="21657" r="26686"/>
          <a:stretch>
            <a:fillRect/>
          </a:stretch>
        </p:blipFill>
        <p:spPr bwMode="auto">
          <a:xfrm>
            <a:off x="1488441" y="5193442"/>
            <a:ext cx="754829" cy="834654"/>
          </a:xfrm>
          <a:prstGeom prst="rect">
            <a:avLst/>
          </a:prstGeom>
          <a:noFill/>
          <a:ln w="9525">
            <a:noFill/>
            <a:miter lim="800000"/>
            <a:headEnd/>
            <a:tailEnd/>
          </a:ln>
        </p:spPr>
      </p:pic>
      <p:pic>
        <p:nvPicPr>
          <p:cNvPr id="11" name="Picture 1"/>
          <p:cNvPicPr>
            <a:picLocks noChangeAspect="1" noChangeArrowheads="1"/>
          </p:cNvPicPr>
          <p:nvPr>
            <p:custDataLst>
              <p:tags r:id="rId3"/>
            </p:custDataLst>
          </p:nvPr>
        </p:nvPicPr>
        <p:blipFill>
          <a:blip r:embed="rId23" cstate="print"/>
          <a:srcRect/>
          <a:stretch>
            <a:fillRect/>
          </a:stretch>
        </p:blipFill>
        <p:spPr bwMode="auto">
          <a:xfrm>
            <a:off x="685799" y="5174131"/>
            <a:ext cx="636715" cy="283849"/>
          </a:xfrm>
          <a:prstGeom prst="rect">
            <a:avLst/>
          </a:prstGeom>
          <a:noFill/>
          <a:ln w="9525">
            <a:noFill/>
            <a:miter lim="800000"/>
            <a:headEnd/>
            <a:tailEnd/>
          </a:ln>
        </p:spPr>
      </p:pic>
      <p:pic>
        <p:nvPicPr>
          <p:cNvPr id="12" name="Picture 3"/>
          <p:cNvPicPr>
            <a:picLocks noChangeAspect="1" noChangeArrowheads="1"/>
          </p:cNvPicPr>
          <p:nvPr>
            <p:custDataLst>
              <p:tags r:id="rId4"/>
            </p:custDataLst>
          </p:nvPr>
        </p:nvPicPr>
        <p:blipFill>
          <a:blip r:embed="rId24" cstate="print"/>
          <a:srcRect/>
          <a:stretch>
            <a:fillRect/>
          </a:stretch>
        </p:blipFill>
        <p:spPr bwMode="auto">
          <a:xfrm>
            <a:off x="2365207" y="5739435"/>
            <a:ext cx="1063793" cy="389456"/>
          </a:xfrm>
          <a:prstGeom prst="rect">
            <a:avLst/>
          </a:prstGeom>
          <a:noFill/>
          <a:ln w="9525">
            <a:noFill/>
            <a:miter lim="800000"/>
            <a:headEnd/>
            <a:tailEnd/>
          </a:ln>
        </p:spPr>
      </p:pic>
      <p:pic>
        <p:nvPicPr>
          <p:cNvPr id="13" name="Picture 2"/>
          <p:cNvPicPr>
            <a:picLocks noChangeAspect="1" noChangeArrowheads="1"/>
          </p:cNvPicPr>
          <p:nvPr>
            <p:custDataLst>
              <p:tags r:id="rId5"/>
            </p:custDataLst>
          </p:nvPr>
        </p:nvPicPr>
        <p:blipFill>
          <a:blip r:embed="rId25" cstate="print"/>
          <a:srcRect/>
          <a:stretch>
            <a:fillRect/>
          </a:stretch>
        </p:blipFill>
        <p:spPr bwMode="auto">
          <a:xfrm>
            <a:off x="761999" y="5738700"/>
            <a:ext cx="617649" cy="294955"/>
          </a:xfrm>
          <a:prstGeom prst="rect">
            <a:avLst/>
          </a:prstGeom>
          <a:noFill/>
          <a:ln w="9525">
            <a:noFill/>
            <a:miter lim="800000"/>
            <a:headEnd/>
            <a:tailEnd/>
          </a:ln>
        </p:spPr>
      </p:pic>
      <p:pic>
        <p:nvPicPr>
          <p:cNvPr id="14" name="Picture 4"/>
          <p:cNvPicPr>
            <a:picLocks noChangeAspect="1" noChangeArrowheads="1"/>
          </p:cNvPicPr>
          <p:nvPr>
            <p:custDataLst>
              <p:tags r:id="rId6"/>
            </p:custDataLst>
          </p:nvPr>
        </p:nvPicPr>
        <p:blipFill>
          <a:blip r:embed="rId26" cstate="print"/>
          <a:srcRect l="4868" t="7945" r="4691" b="12753"/>
          <a:stretch>
            <a:fillRect/>
          </a:stretch>
        </p:blipFill>
        <p:spPr bwMode="auto">
          <a:xfrm>
            <a:off x="6987104" y="5122664"/>
            <a:ext cx="1171575" cy="431800"/>
          </a:xfrm>
          <a:prstGeom prst="rect">
            <a:avLst/>
          </a:prstGeom>
          <a:noFill/>
          <a:ln w="9525">
            <a:noFill/>
            <a:miter lim="800000"/>
            <a:headEnd/>
            <a:tailEnd/>
          </a:ln>
        </p:spPr>
      </p:pic>
      <p:pic>
        <p:nvPicPr>
          <p:cNvPr id="15" name="Picture 3" descr="Solar Silicon Logo"/>
          <p:cNvPicPr>
            <a:picLocks noChangeAspect="1" noChangeArrowheads="1"/>
          </p:cNvPicPr>
          <p:nvPr>
            <p:custDataLst>
              <p:tags r:id="rId7"/>
            </p:custDataLst>
          </p:nvPr>
        </p:nvPicPr>
        <p:blipFill>
          <a:blip r:embed="rId27" cstate="print"/>
          <a:srcRect/>
          <a:stretch>
            <a:fillRect/>
          </a:stretch>
        </p:blipFill>
        <p:spPr bwMode="auto">
          <a:xfrm>
            <a:off x="5668741" y="5226713"/>
            <a:ext cx="1159297" cy="371388"/>
          </a:xfrm>
          <a:prstGeom prst="rect">
            <a:avLst/>
          </a:prstGeom>
          <a:noFill/>
          <a:ln w="9525">
            <a:noFill/>
            <a:miter lim="800000"/>
            <a:headEnd/>
            <a:tailEnd/>
          </a:ln>
        </p:spPr>
      </p:pic>
      <p:pic>
        <p:nvPicPr>
          <p:cNvPr id="16" name="Picture 8"/>
          <p:cNvPicPr>
            <a:picLocks noChangeAspect="1" noChangeArrowheads="1"/>
          </p:cNvPicPr>
          <p:nvPr>
            <p:custDataLst>
              <p:tags r:id="rId8"/>
            </p:custDataLst>
          </p:nvPr>
        </p:nvPicPr>
        <p:blipFill>
          <a:blip r:embed="rId28" cstate="print"/>
          <a:srcRect/>
          <a:stretch>
            <a:fillRect/>
          </a:stretch>
        </p:blipFill>
        <p:spPr bwMode="auto">
          <a:xfrm>
            <a:off x="5949221" y="5724144"/>
            <a:ext cx="432529" cy="403613"/>
          </a:xfrm>
          <a:prstGeom prst="rect">
            <a:avLst/>
          </a:prstGeom>
          <a:noFill/>
          <a:ln w="9525">
            <a:noFill/>
            <a:miter lim="800000"/>
            <a:headEnd/>
            <a:tailEnd/>
          </a:ln>
        </p:spPr>
      </p:pic>
      <p:pic>
        <p:nvPicPr>
          <p:cNvPr id="17" name="Picture 2"/>
          <p:cNvPicPr>
            <a:picLocks noChangeAspect="1" noChangeArrowheads="1"/>
          </p:cNvPicPr>
          <p:nvPr>
            <p:custDataLst>
              <p:tags r:id="rId9"/>
            </p:custDataLst>
          </p:nvPr>
        </p:nvPicPr>
        <p:blipFill>
          <a:blip r:embed="rId29" cstate="print"/>
          <a:srcRect/>
          <a:stretch>
            <a:fillRect/>
          </a:stretch>
        </p:blipFill>
        <p:spPr bwMode="auto">
          <a:xfrm>
            <a:off x="2458721" y="5105400"/>
            <a:ext cx="623887" cy="493713"/>
          </a:xfrm>
          <a:prstGeom prst="rect">
            <a:avLst/>
          </a:prstGeom>
          <a:noFill/>
          <a:ln w="9525">
            <a:noFill/>
            <a:miter lim="800000"/>
            <a:headEnd/>
            <a:tailEnd/>
          </a:ln>
        </p:spPr>
      </p:pic>
      <p:pic>
        <p:nvPicPr>
          <p:cNvPr id="18" name="Picture 2"/>
          <p:cNvPicPr>
            <a:picLocks noChangeAspect="1" noChangeArrowheads="1"/>
          </p:cNvPicPr>
          <p:nvPr>
            <p:custDataLst>
              <p:tags r:id="rId10"/>
            </p:custDataLst>
          </p:nvPr>
        </p:nvPicPr>
        <p:blipFill>
          <a:blip r:embed="rId30" cstate="print"/>
          <a:srcRect/>
          <a:stretch>
            <a:fillRect/>
          </a:stretch>
        </p:blipFill>
        <p:spPr bwMode="auto">
          <a:xfrm>
            <a:off x="6805157" y="5724144"/>
            <a:ext cx="865706" cy="394469"/>
          </a:xfrm>
          <a:prstGeom prst="rect">
            <a:avLst/>
          </a:prstGeom>
          <a:noFill/>
          <a:ln w="9525">
            <a:noFill/>
            <a:miter lim="800000"/>
            <a:headEnd/>
            <a:tailEnd/>
          </a:ln>
        </p:spPr>
      </p:pic>
      <p:pic>
        <p:nvPicPr>
          <p:cNvPr id="19" name="Picture 6" descr="Raven Biofuels International RVBF"/>
          <p:cNvPicPr>
            <a:picLocks noChangeAspect="1" noChangeArrowheads="1"/>
          </p:cNvPicPr>
          <p:nvPr>
            <p:custDataLst>
              <p:tags r:id="rId11"/>
            </p:custDataLst>
          </p:nvPr>
        </p:nvPicPr>
        <p:blipFill>
          <a:blip r:embed="rId31" cstate="print"/>
          <a:srcRect/>
          <a:stretch>
            <a:fillRect/>
          </a:stretch>
        </p:blipFill>
        <p:spPr bwMode="auto">
          <a:xfrm>
            <a:off x="7936429" y="5637361"/>
            <a:ext cx="444500" cy="442850"/>
          </a:xfrm>
          <a:prstGeom prst="rect">
            <a:avLst/>
          </a:prstGeom>
          <a:noFill/>
          <a:ln w="9525">
            <a:noFill/>
            <a:miter lim="800000"/>
            <a:headEnd/>
            <a:tailEnd/>
          </a:ln>
        </p:spPr>
      </p:pic>
      <p:pic>
        <p:nvPicPr>
          <p:cNvPr id="20" name="Picture 2"/>
          <p:cNvPicPr>
            <a:picLocks noChangeAspect="1" noChangeArrowheads="1"/>
          </p:cNvPicPr>
          <p:nvPr>
            <p:custDataLst>
              <p:tags r:id="rId12"/>
            </p:custDataLst>
          </p:nvPr>
        </p:nvPicPr>
        <p:blipFill>
          <a:blip r:embed="rId32" cstate="print"/>
          <a:srcRect t="12556" b="15041"/>
          <a:stretch>
            <a:fillRect/>
          </a:stretch>
        </p:blipFill>
        <p:spPr bwMode="auto">
          <a:xfrm>
            <a:off x="3276600" y="5181600"/>
            <a:ext cx="1333500" cy="372864"/>
          </a:xfrm>
          <a:prstGeom prst="rect">
            <a:avLst/>
          </a:prstGeom>
          <a:noFill/>
          <a:ln w="9525">
            <a:noFill/>
            <a:miter lim="800000"/>
            <a:headEnd/>
            <a:tailEnd/>
          </a:ln>
        </p:spPr>
      </p:pic>
      <p:pic>
        <p:nvPicPr>
          <p:cNvPr id="21" name="Picture 2"/>
          <p:cNvPicPr>
            <a:picLocks noChangeAspect="1" noChangeArrowheads="1"/>
          </p:cNvPicPr>
          <p:nvPr>
            <p:custDataLst>
              <p:tags r:id="rId13"/>
            </p:custDataLst>
          </p:nvPr>
        </p:nvPicPr>
        <p:blipFill>
          <a:blip r:embed="rId33" cstate="print"/>
          <a:srcRect/>
          <a:stretch>
            <a:fillRect/>
          </a:stretch>
        </p:blipFill>
        <p:spPr bwMode="auto">
          <a:xfrm>
            <a:off x="4724400" y="5715000"/>
            <a:ext cx="838200" cy="387225"/>
          </a:xfrm>
          <a:prstGeom prst="rect">
            <a:avLst/>
          </a:prstGeom>
          <a:noFill/>
          <a:ln w="9525">
            <a:noFill/>
            <a:miter lim="800000"/>
            <a:headEnd/>
            <a:tailEnd/>
          </a:ln>
        </p:spPr>
      </p:pic>
      <p:pic>
        <p:nvPicPr>
          <p:cNvPr id="31" name="Picture 30" descr="http://www.i2bf.com/media/img/eng/our-portfolio/bowman_logo.jpg"/>
          <p:cNvPicPr/>
          <p:nvPr/>
        </p:nvPicPr>
        <p:blipFill>
          <a:blip r:embed="rId34" cstate="print"/>
          <a:srcRect/>
          <a:stretch>
            <a:fillRect/>
          </a:stretch>
        </p:blipFill>
        <p:spPr bwMode="auto">
          <a:xfrm>
            <a:off x="3657600" y="5638800"/>
            <a:ext cx="866097" cy="369657"/>
          </a:xfrm>
          <a:prstGeom prst="rect">
            <a:avLst/>
          </a:prstGeom>
          <a:noFill/>
          <a:ln w="9525">
            <a:noFill/>
            <a:miter lim="800000"/>
            <a:headEnd/>
            <a:tailEnd/>
          </a:ln>
        </p:spPr>
      </p:pic>
      <p:pic>
        <p:nvPicPr>
          <p:cNvPr id="32" name="Picture 31" descr="http://www.i2bf.com/media/img/eng/our-portfolio/IPV_Logo.jpg"/>
          <p:cNvPicPr/>
          <p:nvPr/>
        </p:nvPicPr>
        <p:blipFill>
          <a:blip r:embed="rId35" cstate="print"/>
          <a:srcRect/>
          <a:stretch>
            <a:fillRect/>
          </a:stretch>
        </p:blipFill>
        <p:spPr bwMode="auto">
          <a:xfrm>
            <a:off x="4683037" y="5175426"/>
            <a:ext cx="977237" cy="491319"/>
          </a:xfrm>
          <a:prstGeom prst="rect">
            <a:avLst/>
          </a:prstGeom>
          <a:noFill/>
          <a:ln w="9525">
            <a:noFill/>
            <a:miter lim="800000"/>
            <a:headEnd/>
            <a:tailEnd/>
          </a:ln>
        </p:spPr>
      </p:pic>
    </p:spTree>
    <p:extLst>
      <p:ext uri="{BB962C8B-B14F-4D97-AF65-F5344CB8AC3E}">
        <p14:creationId xmlns="" xmlns:p14="http://schemas.microsoft.com/office/powerpoint/2010/main" val="706465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6158" y="762000"/>
            <a:ext cx="9829800" cy="5943600"/>
          </a:xfrm>
          <a:prstGeom prst="roundRect">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1"/>
          <p:cNvSpPr txBox="1">
            <a:spLocks/>
          </p:cNvSpPr>
          <p:nvPr/>
        </p:nvSpPr>
        <p:spPr>
          <a:xfrm>
            <a:off x="1295400" y="34925"/>
            <a:ext cx="6019800" cy="803275"/>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i="1" dirty="0" smtClean="0"/>
              <a:t>I2BF is jointly invested with leading strategic industry and financial investors</a:t>
            </a:r>
            <a:endParaRPr lang="en-US" sz="2800" b="1" i="1" dirty="0"/>
          </a:p>
        </p:txBody>
      </p:sp>
      <p:sp>
        <p:nvSpPr>
          <p:cNvPr id="4" name="Oval 3"/>
          <p:cNvSpPr/>
          <p:nvPr/>
        </p:nvSpPr>
        <p:spPr>
          <a:xfrm>
            <a:off x="-281730" y="119907"/>
            <a:ext cx="563460" cy="563460"/>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p:cNvSpPr/>
          <p:nvPr/>
        </p:nvSpPr>
        <p:spPr>
          <a:xfrm>
            <a:off x="374010" y="220519"/>
            <a:ext cx="387990" cy="362236"/>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p:cNvSpPr/>
          <p:nvPr/>
        </p:nvSpPr>
        <p:spPr>
          <a:xfrm>
            <a:off x="834705" y="256090"/>
            <a:ext cx="311790" cy="291094"/>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7" name="Picture 6" descr="image001.gif"/>
          <p:cNvPicPr>
            <a:picLocks noChangeAspect="1"/>
          </p:cNvPicPr>
          <p:nvPr/>
        </p:nvPicPr>
        <p:blipFill>
          <a:blip r:embed="rId33" cstate="print"/>
          <a:stretch>
            <a:fillRect/>
          </a:stretch>
        </p:blipFill>
        <p:spPr>
          <a:xfrm>
            <a:off x="8367401" y="88157"/>
            <a:ext cx="372374" cy="563460"/>
          </a:xfrm>
          <a:prstGeom prst="rect">
            <a:avLst/>
          </a:prstGeom>
        </p:spPr>
      </p:pic>
      <p:sp>
        <p:nvSpPr>
          <p:cNvPr id="9" name="Прямоугольник 29"/>
          <p:cNvSpPr/>
          <p:nvPr>
            <p:custDataLst>
              <p:tags r:id="rId1"/>
            </p:custDataLst>
          </p:nvPr>
        </p:nvSpPr>
        <p:spPr bwMode="auto">
          <a:xfrm>
            <a:off x="5059008" y="1371600"/>
            <a:ext cx="1551586" cy="126464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Arial"/>
            </a:endParaRPr>
          </a:p>
        </p:txBody>
      </p:sp>
      <p:sp>
        <p:nvSpPr>
          <p:cNvPr id="10" name="Прямоугольник 30"/>
          <p:cNvSpPr/>
          <p:nvPr>
            <p:custDataLst>
              <p:tags r:id="rId2"/>
            </p:custDataLst>
          </p:nvPr>
        </p:nvSpPr>
        <p:spPr bwMode="auto">
          <a:xfrm>
            <a:off x="5132792" y="1431482"/>
            <a:ext cx="1368265" cy="1115867"/>
          </a:xfrm>
          <a:prstGeom prst="rect">
            <a:avLst/>
          </a:prstGeom>
          <a:solidFill>
            <a:srgbClr val="FFFFFF"/>
          </a:solidFill>
          <a:ln w="9525" cap="flat" cmpd="sng" algn="ctr">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Arial"/>
            </a:endParaRPr>
          </a:p>
        </p:txBody>
      </p:sp>
      <p:sp>
        <p:nvSpPr>
          <p:cNvPr id="11" name="Прямоугольник 31"/>
          <p:cNvSpPr/>
          <p:nvPr>
            <p:custDataLst>
              <p:tags r:id="rId3"/>
            </p:custDataLst>
          </p:nvPr>
        </p:nvSpPr>
        <p:spPr bwMode="auto">
          <a:xfrm>
            <a:off x="5059008" y="4620345"/>
            <a:ext cx="1551586" cy="126464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Arial"/>
            </a:endParaRPr>
          </a:p>
        </p:txBody>
      </p:sp>
      <p:sp>
        <p:nvSpPr>
          <p:cNvPr id="12" name="Прямоугольник 32"/>
          <p:cNvSpPr/>
          <p:nvPr>
            <p:custDataLst>
              <p:tags r:id="rId4"/>
            </p:custDataLst>
          </p:nvPr>
        </p:nvSpPr>
        <p:spPr bwMode="auto">
          <a:xfrm>
            <a:off x="5132792" y="4680227"/>
            <a:ext cx="1368265" cy="1115867"/>
          </a:xfrm>
          <a:prstGeom prst="rect">
            <a:avLst/>
          </a:prstGeom>
          <a:solidFill>
            <a:srgbClr val="FFFFFF"/>
          </a:solidFill>
          <a:ln w="9525" cap="flat" cmpd="sng" algn="ctr">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Arial"/>
            </a:endParaRPr>
          </a:p>
        </p:txBody>
      </p:sp>
      <p:sp>
        <p:nvSpPr>
          <p:cNvPr id="13" name="Прямоугольник 33"/>
          <p:cNvSpPr/>
          <p:nvPr>
            <p:custDataLst>
              <p:tags r:id="rId5"/>
            </p:custDataLst>
          </p:nvPr>
        </p:nvSpPr>
        <p:spPr bwMode="auto">
          <a:xfrm>
            <a:off x="5059008" y="3001095"/>
            <a:ext cx="1551586" cy="126464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Arial"/>
            </a:endParaRPr>
          </a:p>
        </p:txBody>
      </p:sp>
      <p:sp>
        <p:nvSpPr>
          <p:cNvPr id="14" name="Прямоугольник 34"/>
          <p:cNvSpPr/>
          <p:nvPr>
            <p:custDataLst>
              <p:tags r:id="rId6"/>
            </p:custDataLst>
          </p:nvPr>
        </p:nvSpPr>
        <p:spPr bwMode="auto">
          <a:xfrm>
            <a:off x="5132792" y="3060977"/>
            <a:ext cx="1368265" cy="1115867"/>
          </a:xfrm>
          <a:prstGeom prst="rect">
            <a:avLst/>
          </a:prstGeom>
          <a:solidFill>
            <a:srgbClr val="FFFFFF"/>
          </a:solidFill>
          <a:ln w="9525" cap="flat" cmpd="sng" algn="ctr">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Arial"/>
            </a:endParaRPr>
          </a:p>
        </p:txBody>
      </p:sp>
      <p:sp>
        <p:nvSpPr>
          <p:cNvPr id="15" name="Прямоугольник 35"/>
          <p:cNvSpPr/>
          <p:nvPr>
            <p:custDataLst>
              <p:tags r:id="rId7"/>
            </p:custDataLst>
          </p:nvPr>
        </p:nvSpPr>
        <p:spPr bwMode="auto">
          <a:xfrm>
            <a:off x="6813794" y="3001095"/>
            <a:ext cx="1987306" cy="126464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Arial"/>
            </a:endParaRPr>
          </a:p>
        </p:txBody>
      </p:sp>
      <p:sp>
        <p:nvSpPr>
          <p:cNvPr id="16" name="Прямоугольник 36"/>
          <p:cNvSpPr/>
          <p:nvPr>
            <p:custDataLst>
              <p:tags r:id="rId8"/>
            </p:custDataLst>
          </p:nvPr>
        </p:nvSpPr>
        <p:spPr bwMode="auto">
          <a:xfrm>
            <a:off x="6813794" y="4620345"/>
            <a:ext cx="1987306" cy="126464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Arial"/>
            </a:endParaRPr>
          </a:p>
        </p:txBody>
      </p:sp>
      <p:sp>
        <p:nvSpPr>
          <p:cNvPr id="17" name="Прямоугольник 37"/>
          <p:cNvSpPr/>
          <p:nvPr>
            <p:custDataLst>
              <p:tags r:id="rId9"/>
            </p:custDataLst>
          </p:nvPr>
        </p:nvSpPr>
        <p:spPr bwMode="auto">
          <a:xfrm>
            <a:off x="6813794" y="1371600"/>
            <a:ext cx="1987306" cy="126464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Arial"/>
            </a:endParaRPr>
          </a:p>
        </p:txBody>
      </p:sp>
      <p:sp>
        <p:nvSpPr>
          <p:cNvPr id="18" name="Прямоугольник 21"/>
          <p:cNvSpPr/>
          <p:nvPr>
            <p:custDataLst>
              <p:tags r:id="rId10"/>
            </p:custDataLst>
          </p:nvPr>
        </p:nvSpPr>
        <p:spPr bwMode="auto">
          <a:xfrm>
            <a:off x="793994" y="1377660"/>
            <a:ext cx="1551586" cy="126464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Arial"/>
            </a:endParaRPr>
          </a:p>
        </p:txBody>
      </p:sp>
      <p:sp>
        <p:nvSpPr>
          <p:cNvPr id="19" name="Прямоугольник 28"/>
          <p:cNvSpPr/>
          <p:nvPr>
            <p:custDataLst>
              <p:tags r:id="rId11"/>
            </p:custDataLst>
          </p:nvPr>
        </p:nvSpPr>
        <p:spPr bwMode="auto">
          <a:xfrm>
            <a:off x="867778" y="1437542"/>
            <a:ext cx="1368265" cy="1115867"/>
          </a:xfrm>
          <a:prstGeom prst="rect">
            <a:avLst/>
          </a:prstGeom>
          <a:solidFill>
            <a:srgbClr val="FFFFFF"/>
          </a:solidFill>
          <a:ln w="9525" cap="flat" cmpd="sng" algn="ctr">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Arial"/>
            </a:endParaRPr>
          </a:p>
        </p:txBody>
      </p:sp>
      <p:sp>
        <p:nvSpPr>
          <p:cNvPr id="20" name="Прямоугольник 20"/>
          <p:cNvSpPr/>
          <p:nvPr>
            <p:custDataLst>
              <p:tags r:id="rId12"/>
            </p:custDataLst>
          </p:nvPr>
        </p:nvSpPr>
        <p:spPr bwMode="auto">
          <a:xfrm>
            <a:off x="804449" y="2994613"/>
            <a:ext cx="1551586" cy="126464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Arial"/>
            </a:endParaRPr>
          </a:p>
        </p:txBody>
      </p:sp>
      <p:sp>
        <p:nvSpPr>
          <p:cNvPr id="21" name="Прямоугольник 27"/>
          <p:cNvSpPr/>
          <p:nvPr>
            <p:custDataLst>
              <p:tags r:id="rId13"/>
            </p:custDataLst>
          </p:nvPr>
        </p:nvSpPr>
        <p:spPr bwMode="auto">
          <a:xfrm>
            <a:off x="878233" y="3054495"/>
            <a:ext cx="1368265" cy="1115867"/>
          </a:xfrm>
          <a:prstGeom prst="rect">
            <a:avLst/>
          </a:prstGeom>
          <a:solidFill>
            <a:srgbClr val="FFFFFF"/>
          </a:solidFill>
          <a:ln w="9525" cap="flat" cmpd="sng" algn="ctr">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Arial"/>
            </a:endParaRPr>
          </a:p>
        </p:txBody>
      </p:sp>
      <p:sp>
        <p:nvSpPr>
          <p:cNvPr id="22" name="Прямоугольник 19"/>
          <p:cNvSpPr/>
          <p:nvPr>
            <p:custDataLst>
              <p:tags r:id="rId14"/>
            </p:custDataLst>
          </p:nvPr>
        </p:nvSpPr>
        <p:spPr bwMode="auto">
          <a:xfrm>
            <a:off x="804449" y="4620693"/>
            <a:ext cx="1551586" cy="126464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Arial"/>
            </a:endParaRPr>
          </a:p>
        </p:txBody>
      </p:sp>
      <p:sp>
        <p:nvSpPr>
          <p:cNvPr id="23" name="Прямоугольник 26"/>
          <p:cNvSpPr/>
          <p:nvPr>
            <p:custDataLst>
              <p:tags r:id="rId15"/>
            </p:custDataLst>
          </p:nvPr>
        </p:nvSpPr>
        <p:spPr bwMode="auto">
          <a:xfrm>
            <a:off x="878233" y="4680575"/>
            <a:ext cx="1368265" cy="1115867"/>
          </a:xfrm>
          <a:prstGeom prst="rect">
            <a:avLst/>
          </a:prstGeom>
          <a:solidFill>
            <a:srgbClr val="FFFFFF"/>
          </a:solidFill>
          <a:ln w="9525" cap="flat" cmpd="sng" algn="ctr">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Arial"/>
            </a:endParaRPr>
          </a:p>
        </p:txBody>
      </p:sp>
      <p:sp>
        <p:nvSpPr>
          <p:cNvPr id="24" name="Прямоугольник 22"/>
          <p:cNvSpPr/>
          <p:nvPr>
            <p:custDataLst>
              <p:tags r:id="rId16"/>
            </p:custDataLst>
          </p:nvPr>
        </p:nvSpPr>
        <p:spPr bwMode="auto">
          <a:xfrm>
            <a:off x="2595090" y="4620693"/>
            <a:ext cx="1987306" cy="126464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Arial"/>
            </a:endParaRPr>
          </a:p>
        </p:txBody>
      </p:sp>
      <p:sp>
        <p:nvSpPr>
          <p:cNvPr id="25" name="Прямоугольник 23"/>
          <p:cNvSpPr/>
          <p:nvPr>
            <p:custDataLst>
              <p:tags r:id="rId17"/>
            </p:custDataLst>
          </p:nvPr>
        </p:nvSpPr>
        <p:spPr bwMode="auto">
          <a:xfrm>
            <a:off x="2595090" y="2994613"/>
            <a:ext cx="1987306" cy="126464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Arial"/>
            </a:endParaRPr>
          </a:p>
        </p:txBody>
      </p:sp>
      <p:sp>
        <p:nvSpPr>
          <p:cNvPr id="26" name="Прямоугольник 24"/>
          <p:cNvSpPr/>
          <p:nvPr>
            <p:custDataLst>
              <p:tags r:id="rId18"/>
            </p:custDataLst>
          </p:nvPr>
        </p:nvSpPr>
        <p:spPr bwMode="auto">
          <a:xfrm>
            <a:off x="2584635" y="1377660"/>
            <a:ext cx="1987306" cy="126464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Arial"/>
            </a:endParaRPr>
          </a:p>
        </p:txBody>
      </p:sp>
      <p:pic>
        <p:nvPicPr>
          <p:cNvPr id="27" name="Picture 3" descr="http://tour.diabetes.org/images/tour/NATIONAL_TEAM_VALERO.gif"/>
          <p:cNvPicPr>
            <a:picLocks noChangeAspect="1" noChangeArrowheads="1"/>
          </p:cNvPicPr>
          <p:nvPr>
            <p:custDataLst>
              <p:tags r:id="rId19"/>
            </p:custDataLst>
          </p:nvPr>
        </p:nvPicPr>
        <p:blipFill>
          <a:blip r:embed="rId34" cstate="print"/>
          <a:srcRect/>
          <a:stretch>
            <a:fillRect/>
          </a:stretch>
        </p:blipFill>
        <p:spPr bwMode="auto">
          <a:xfrm>
            <a:off x="5407148" y="3180743"/>
            <a:ext cx="993652" cy="818302"/>
          </a:xfrm>
          <a:prstGeom prst="rect">
            <a:avLst/>
          </a:prstGeom>
          <a:noFill/>
          <a:ln w="9525">
            <a:noFill/>
            <a:miter lim="800000"/>
            <a:headEnd/>
            <a:tailEnd/>
          </a:ln>
        </p:spPr>
      </p:pic>
      <p:sp>
        <p:nvSpPr>
          <p:cNvPr id="28" name="TextBox 27"/>
          <p:cNvSpPr txBox="1"/>
          <p:nvPr>
            <p:custDataLst>
              <p:tags r:id="rId20"/>
            </p:custDataLst>
          </p:nvPr>
        </p:nvSpPr>
        <p:spPr bwMode="auto">
          <a:xfrm>
            <a:off x="6851510" y="3296492"/>
            <a:ext cx="1740642" cy="769441"/>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smtClean="0">
                <a:ln>
                  <a:noFill/>
                </a:ln>
                <a:solidFill>
                  <a:schemeClr val="bg1"/>
                </a:solidFill>
                <a:effectLst/>
                <a:uLnTx/>
                <a:uFillTx/>
                <a:latin typeface="Arial"/>
                <a:cs typeface="Arial"/>
              </a:rPr>
              <a:t>The </a:t>
            </a:r>
            <a:r>
              <a:rPr kumimoji="0" lang="en-US" sz="1100" i="0" u="none" strike="noStrike" kern="0" cap="none" spc="0" normalizeH="0" baseline="0" noProof="0" dirty="0">
                <a:ln>
                  <a:noFill/>
                </a:ln>
                <a:solidFill>
                  <a:schemeClr val="bg1"/>
                </a:solidFill>
                <a:effectLst/>
                <a:uLnTx/>
                <a:uFillTx/>
                <a:latin typeface="Arial"/>
                <a:cs typeface="Arial"/>
              </a:rPr>
              <a:t>largest oil and gas </a:t>
            </a:r>
            <a:r>
              <a:rPr kumimoji="0" lang="en-US" sz="1100" i="0" u="none" strike="noStrike" kern="0" cap="none" spc="0" normalizeH="0" baseline="0" noProof="0" dirty="0" smtClean="0">
                <a:ln>
                  <a:noFill/>
                </a:ln>
                <a:solidFill>
                  <a:schemeClr val="bg1"/>
                </a:solidFill>
                <a:effectLst/>
                <a:uLnTx/>
                <a:uFillTx/>
                <a:latin typeface="Arial"/>
                <a:cs typeface="Arial"/>
              </a:rPr>
              <a:t>refiner in </a:t>
            </a:r>
            <a:r>
              <a:rPr kumimoji="0" lang="en-US" sz="1100" i="0" u="none" strike="noStrike" kern="0" cap="none" spc="0" normalizeH="0" baseline="0" noProof="0" dirty="0">
                <a:ln>
                  <a:noFill/>
                </a:ln>
                <a:solidFill>
                  <a:schemeClr val="bg1"/>
                </a:solidFill>
                <a:effectLst/>
                <a:uLnTx/>
                <a:uFillTx/>
                <a:latin typeface="Arial"/>
                <a:cs typeface="Arial"/>
              </a:rPr>
              <a:t>North </a:t>
            </a:r>
            <a:r>
              <a:rPr kumimoji="0" lang="en-US" sz="1100" i="0" u="none" strike="noStrike" kern="0" cap="none" spc="0" normalizeH="0" baseline="0" noProof="0" dirty="0" smtClean="0">
                <a:ln>
                  <a:noFill/>
                </a:ln>
                <a:solidFill>
                  <a:schemeClr val="bg1"/>
                </a:solidFill>
                <a:effectLst/>
                <a:uLnTx/>
                <a:uFillTx/>
                <a:latin typeface="Arial"/>
                <a:cs typeface="Arial"/>
              </a:rPr>
              <a:t>America (</a:t>
            </a:r>
            <a:r>
              <a:rPr kumimoji="0" lang="en-US" sz="1100" i="0" u="none" strike="noStrike" kern="0" cap="none" spc="0" normalizeH="0" baseline="0" noProof="0" dirty="0">
                <a:ln>
                  <a:noFill/>
                </a:ln>
                <a:solidFill>
                  <a:schemeClr val="bg1"/>
                </a:solidFill>
                <a:effectLst/>
                <a:uLnTx/>
                <a:uFillTx/>
                <a:latin typeface="Arial"/>
                <a:cs typeface="Arial"/>
              </a:rPr>
              <a:t>Market Cap: </a:t>
            </a:r>
            <a:r>
              <a:rPr kumimoji="0" lang="en-US" sz="1100" i="0" u="none" strike="noStrike" kern="0" cap="none" spc="0" normalizeH="0" baseline="0" noProof="0" dirty="0" smtClean="0">
                <a:ln>
                  <a:noFill/>
                </a:ln>
                <a:solidFill>
                  <a:schemeClr val="bg1"/>
                </a:solidFill>
                <a:effectLst/>
                <a:uLnTx/>
                <a:uFillTx/>
                <a:latin typeface="Arial"/>
                <a:cs typeface="Arial"/>
              </a:rPr>
              <a:t>USD 9.5 billion)</a:t>
            </a:r>
            <a:endParaRPr kumimoji="0" lang="en-US" sz="1100" i="0" u="none" strike="noStrike" kern="0" cap="none" spc="0" normalizeH="0" baseline="0" noProof="0" dirty="0">
              <a:ln>
                <a:noFill/>
              </a:ln>
              <a:solidFill>
                <a:schemeClr val="bg1"/>
              </a:solidFill>
              <a:effectLst/>
              <a:uLnTx/>
              <a:uFillTx/>
              <a:latin typeface="Arial"/>
              <a:cs typeface="Arial"/>
            </a:endParaRPr>
          </a:p>
        </p:txBody>
      </p:sp>
      <p:sp>
        <p:nvSpPr>
          <p:cNvPr id="29" name="TextBox 28"/>
          <p:cNvSpPr txBox="1"/>
          <p:nvPr>
            <p:custDataLst>
              <p:tags r:id="rId21"/>
            </p:custDataLst>
          </p:nvPr>
        </p:nvSpPr>
        <p:spPr>
          <a:xfrm>
            <a:off x="2667000" y="3124200"/>
            <a:ext cx="1858808" cy="1107996"/>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100" i="0" u="none" strike="noStrike" kern="0" cap="none" spc="0" normalizeH="0" baseline="0" noProof="0" dirty="0">
                <a:ln>
                  <a:noFill/>
                </a:ln>
                <a:solidFill>
                  <a:schemeClr val="bg1"/>
                </a:solidFill>
                <a:effectLst/>
                <a:uLnTx/>
                <a:uFillTx/>
                <a:latin typeface="Arial"/>
                <a:cs typeface="Arial"/>
              </a:rPr>
              <a:t>The world’s fourth largest automaker in terms of units sold</a:t>
            </a:r>
            <a:r>
              <a:rPr kumimoji="0" lang="en-GB" sz="1100" i="0" u="none" strike="noStrike" kern="0" cap="none" spc="0" normalizeH="0" baseline="30000" noProof="0" dirty="0">
                <a:ln>
                  <a:noFill/>
                </a:ln>
                <a:solidFill>
                  <a:schemeClr val="bg1"/>
                </a:solidFill>
                <a:effectLst/>
                <a:uLnTx/>
                <a:uFillTx/>
                <a:latin typeface="Arial"/>
                <a:cs typeface="Arial"/>
              </a:rPr>
              <a:t> </a:t>
            </a:r>
            <a:r>
              <a:rPr kumimoji="0" lang="en-GB" sz="1100" i="0" u="none" strike="noStrike" kern="0" cap="none" spc="0" normalizeH="0" baseline="0" noProof="0" dirty="0">
                <a:ln>
                  <a:noFill/>
                </a:ln>
                <a:solidFill>
                  <a:schemeClr val="bg1"/>
                </a:solidFill>
                <a:effectLst/>
                <a:uLnTx/>
                <a:uFillTx/>
                <a:latin typeface="Arial"/>
                <a:cs typeface="Arial"/>
              </a:rPr>
              <a:t>and one of the Big Asian Four (with Toyota, Honda and Nissan).</a:t>
            </a:r>
            <a:endParaRPr kumimoji="0" lang="en-US" sz="1100" i="0" u="none" strike="noStrike" kern="0" cap="none" spc="0" normalizeH="0" baseline="0" noProof="0" dirty="0">
              <a:ln>
                <a:noFill/>
              </a:ln>
              <a:solidFill>
                <a:schemeClr val="bg1"/>
              </a:solidFill>
              <a:effectLst/>
              <a:uLnTx/>
              <a:uFillTx/>
              <a:latin typeface="Arial"/>
              <a:cs typeface="Arial"/>
            </a:endParaRPr>
          </a:p>
        </p:txBody>
      </p:sp>
      <p:sp>
        <p:nvSpPr>
          <p:cNvPr id="30" name="TextBox 29"/>
          <p:cNvSpPr txBox="1"/>
          <p:nvPr>
            <p:custDataLst>
              <p:tags r:id="rId22"/>
            </p:custDataLst>
          </p:nvPr>
        </p:nvSpPr>
        <p:spPr>
          <a:xfrm>
            <a:off x="6858000" y="4572000"/>
            <a:ext cx="1811240" cy="1277273"/>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100" i="0" u="none" strike="noStrike" kern="0" cap="none" spc="0" normalizeH="0" baseline="0" noProof="0" dirty="0">
                <a:ln>
                  <a:noFill/>
                </a:ln>
                <a:solidFill>
                  <a:schemeClr val="bg1"/>
                </a:solidFill>
                <a:effectLst/>
                <a:uLnTx/>
                <a:uFillTx/>
                <a:latin typeface="Arial"/>
                <a:cs typeface="Arial"/>
              </a:rPr>
              <a:t>One of the world's leading venture </a:t>
            </a:r>
            <a:r>
              <a:rPr kumimoji="0" lang="en-GB" sz="1100" i="0" u="none" strike="noStrike" kern="0" cap="none" spc="0" normalizeH="0" baseline="0" noProof="0" dirty="0" smtClean="0">
                <a:ln>
                  <a:noFill/>
                </a:ln>
                <a:solidFill>
                  <a:schemeClr val="bg1"/>
                </a:solidFill>
                <a:effectLst/>
                <a:uLnTx/>
                <a:uFillTx/>
                <a:latin typeface="Arial"/>
                <a:cs typeface="Arial"/>
              </a:rPr>
              <a:t> capital </a:t>
            </a:r>
            <a:r>
              <a:rPr kumimoji="0" lang="en-GB" sz="1100" i="0" u="none" strike="noStrike" kern="0" cap="none" spc="0" normalizeH="0" baseline="0" noProof="0" dirty="0">
                <a:ln>
                  <a:noFill/>
                </a:ln>
                <a:solidFill>
                  <a:schemeClr val="bg1"/>
                </a:solidFill>
                <a:effectLst/>
                <a:uLnTx/>
                <a:uFillTx/>
                <a:latin typeface="Arial"/>
                <a:cs typeface="Arial"/>
              </a:rPr>
              <a:t>firms focused on information </a:t>
            </a:r>
            <a:r>
              <a:rPr kumimoji="0" lang="en-GB" sz="1100" i="0" u="none" strike="noStrike" kern="0" cap="none" spc="0" normalizeH="0" baseline="0" noProof="0" dirty="0" smtClean="0">
                <a:ln>
                  <a:noFill/>
                </a:ln>
                <a:solidFill>
                  <a:schemeClr val="bg1"/>
                </a:solidFill>
                <a:effectLst/>
                <a:uLnTx/>
                <a:uFillTx/>
                <a:latin typeface="Arial"/>
                <a:cs typeface="Arial"/>
              </a:rPr>
              <a:t>technology </a:t>
            </a:r>
            <a:r>
              <a:rPr kumimoji="0" lang="en-GB" sz="1100" i="0" u="none" strike="noStrike" kern="0" cap="none" spc="0" normalizeH="0" baseline="0" noProof="0" dirty="0">
                <a:ln>
                  <a:noFill/>
                </a:ln>
                <a:solidFill>
                  <a:schemeClr val="bg1"/>
                </a:solidFill>
                <a:effectLst/>
                <a:uLnTx/>
                <a:uFillTx/>
                <a:latin typeface="Arial"/>
                <a:cs typeface="Arial"/>
              </a:rPr>
              <a:t>and healthcare investments.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100" i="0" u="none" strike="noStrike" kern="0" cap="none" spc="0" normalizeH="0" baseline="0" noProof="0" dirty="0">
                <a:ln>
                  <a:noFill/>
                </a:ln>
                <a:solidFill>
                  <a:schemeClr val="bg1"/>
                </a:solidFill>
                <a:effectLst/>
                <a:uLnTx/>
                <a:uFillTx/>
                <a:latin typeface="Arial"/>
                <a:cs typeface="Arial"/>
              </a:rPr>
              <a:t>NEA has over </a:t>
            </a:r>
            <a:r>
              <a:rPr kumimoji="0" lang="en-GB" sz="1100" i="0" u="none" strike="noStrike" kern="0" cap="none" spc="0" normalizeH="0" baseline="0" noProof="0" dirty="0" smtClean="0">
                <a:ln>
                  <a:noFill/>
                </a:ln>
                <a:solidFill>
                  <a:schemeClr val="bg1"/>
                </a:solidFill>
                <a:effectLst/>
                <a:uLnTx/>
                <a:uFillTx/>
                <a:latin typeface="Arial"/>
                <a:cs typeface="Arial"/>
              </a:rPr>
              <a:t>USD 8.5 </a:t>
            </a:r>
            <a:r>
              <a:rPr kumimoji="0" lang="en-GB" sz="1100" i="0" u="none" strike="noStrike" kern="0" cap="none" spc="0" normalizeH="0" baseline="0" noProof="0" dirty="0">
                <a:ln>
                  <a:noFill/>
                </a:ln>
                <a:solidFill>
                  <a:schemeClr val="bg1"/>
                </a:solidFill>
                <a:effectLst/>
                <a:uLnTx/>
                <a:uFillTx/>
                <a:latin typeface="Arial"/>
                <a:cs typeface="Arial"/>
              </a:rPr>
              <a:t>billion </a:t>
            </a:r>
            <a:r>
              <a:rPr kumimoji="0" lang="en-GB" sz="1100" i="0" u="none" strike="noStrike" kern="0" cap="none" spc="0" normalizeH="0" baseline="0" noProof="0" dirty="0" smtClean="0">
                <a:ln>
                  <a:noFill/>
                </a:ln>
                <a:solidFill>
                  <a:schemeClr val="bg1"/>
                </a:solidFill>
                <a:effectLst/>
                <a:uLnTx/>
                <a:uFillTx/>
                <a:latin typeface="Arial"/>
                <a:cs typeface="Arial"/>
              </a:rPr>
              <a:t> </a:t>
            </a:r>
            <a:r>
              <a:rPr kumimoji="0" lang="en-GB" sz="1100" i="0" u="none" strike="noStrike" kern="0" cap="none" spc="0" normalizeH="0" baseline="0" noProof="0" dirty="0" err="1" smtClean="0">
                <a:ln>
                  <a:noFill/>
                </a:ln>
                <a:solidFill>
                  <a:schemeClr val="bg1"/>
                </a:solidFill>
                <a:effectLst/>
                <a:uLnTx/>
                <a:uFillTx/>
                <a:latin typeface="Arial"/>
                <a:cs typeface="Arial"/>
              </a:rPr>
              <a:t>AuM</a:t>
            </a:r>
            <a:endParaRPr kumimoji="0" lang="en-GB" sz="1100" i="0" u="none" strike="noStrike" kern="0" cap="none" spc="0" normalizeH="0" baseline="0" noProof="0" dirty="0">
              <a:ln>
                <a:noFill/>
              </a:ln>
              <a:solidFill>
                <a:schemeClr val="bg1"/>
              </a:solidFill>
              <a:effectLst/>
              <a:uLnTx/>
              <a:uFillTx/>
              <a:latin typeface="Arial"/>
              <a:cs typeface="Arial"/>
            </a:endParaRPr>
          </a:p>
        </p:txBody>
      </p:sp>
      <p:sp>
        <p:nvSpPr>
          <p:cNvPr id="31" name="TextBox 30"/>
          <p:cNvSpPr txBox="1"/>
          <p:nvPr>
            <p:custDataLst>
              <p:tags r:id="rId23"/>
            </p:custDataLst>
          </p:nvPr>
        </p:nvSpPr>
        <p:spPr>
          <a:xfrm>
            <a:off x="2644312" y="1563469"/>
            <a:ext cx="1851488" cy="769441"/>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a:ln>
                  <a:noFill/>
                </a:ln>
                <a:solidFill>
                  <a:schemeClr val="bg1"/>
                </a:solidFill>
                <a:effectLst/>
                <a:uLnTx/>
                <a:uFillTx/>
                <a:latin typeface="Arial"/>
                <a:cs typeface="Arial"/>
              </a:rPr>
              <a:t>Market-leading investors in the </a:t>
            </a:r>
            <a:r>
              <a:rPr kumimoji="0" lang="en-US" sz="1100" i="0" u="none" strike="noStrike" kern="0" cap="none" spc="0" normalizeH="0" baseline="0" noProof="0" dirty="0" err="1">
                <a:ln>
                  <a:noFill/>
                </a:ln>
                <a:solidFill>
                  <a:schemeClr val="bg1"/>
                </a:solidFill>
                <a:effectLst/>
                <a:uLnTx/>
                <a:uFillTx/>
                <a:latin typeface="Arial"/>
                <a:cs typeface="Arial"/>
              </a:rPr>
              <a:t>cleantech</a:t>
            </a:r>
            <a:r>
              <a:rPr kumimoji="0" lang="en-US" sz="1100" i="0" u="none" strike="noStrike" kern="0" cap="none" spc="0" normalizeH="0" baseline="0" noProof="0" dirty="0">
                <a:ln>
                  <a:noFill/>
                </a:ln>
                <a:solidFill>
                  <a:schemeClr val="bg1"/>
                </a:solidFill>
                <a:effectLst/>
                <a:uLnTx/>
                <a:uFillTx/>
                <a:latin typeface="Arial"/>
                <a:cs typeface="Arial"/>
              </a:rPr>
              <a:t> </a:t>
            </a:r>
            <a:r>
              <a:rPr kumimoji="0" lang="en-US" sz="1100" i="0" u="none" strike="noStrike" kern="0" cap="none" spc="0" normalizeH="0" baseline="0" noProof="0" dirty="0" smtClean="0">
                <a:ln>
                  <a:noFill/>
                </a:ln>
                <a:solidFill>
                  <a:schemeClr val="bg1"/>
                </a:solidFill>
                <a:effectLst/>
                <a:uLnTx/>
                <a:uFillTx/>
                <a:latin typeface="Arial"/>
                <a:cs typeface="Arial"/>
              </a:rPr>
              <a:t>space </a:t>
            </a:r>
            <a:r>
              <a:rPr kumimoji="0" lang="en-US" sz="1100" i="0" u="none" strike="noStrike" kern="0" cap="none" spc="0" normalizeH="0" baseline="0" noProof="0" dirty="0">
                <a:ln>
                  <a:noFill/>
                </a:ln>
                <a:solidFill>
                  <a:schemeClr val="bg1"/>
                </a:solidFill>
                <a:effectLst/>
                <a:uLnTx/>
                <a:uFillTx/>
                <a:latin typeface="Arial"/>
                <a:cs typeface="Arial"/>
              </a:rPr>
              <a:t>with over </a:t>
            </a:r>
            <a:r>
              <a:rPr kumimoji="0" lang="en-US" sz="1100" i="0" u="none" strike="noStrike" kern="0" cap="none" spc="0" normalizeH="0" baseline="0" noProof="0" dirty="0" smtClean="0">
                <a:ln>
                  <a:noFill/>
                </a:ln>
                <a:solidFill>
                  <a:schemeClr val="bg1"/>
                </a:solidFill>
                <a:effectLst/>
                <a:uLnTx/>
                <a:uFillTx/>
                <a:latin typeface="Arial"/>
                <a:cs typeface="Arial"/>
              </a:rPr>
              <a:t>USD 1 billion under management</a:t>
            </a:r>
            <a:endParaRPr kumimoji="0" lang="en-US" sz="1100" i="0" u="none" strike="noStrike" kern="0" cap="none" spc="0" normalizeH="0" baseline="0" noProof="0" dirty="0">
              <a:ln>
                <a:noFill/>
              </a:ln>
              <a:solidFill>
                <a:schemeClr val="bg1"/>
              </a:solidFill>
              <a:effectLst/>
              <a:uLnTx/>
              <a:uFillTx/>
              <a:latin typeface="Arial"/>
              <a:cs typeface="Arial"/>
            </a:endParaRPr>
          </a:p>
        </p:txBody>
      </p:sp>
      <p:pic>
        <p:nvPicPr>
          <p:cNvPr id="32" name="Picture 2"/>
          <p:cNvPicPr>
            <a:picLocks noChangeAspect="1" noChangeArrowheads="1"/>
          </p:cNvPicPr>
          <p:nvPr>
            <p:custDataLst>
              <p:tags r:id="rId24"/>
            </p:custDataLst>
          </p:nvPr>
        </p:nvPicPr>
        <p:blipFill>
          <a:blip r:embed="rId35" cstate="print"/>
          <a:srcRect/>
          <a:stretch>
            <a:fillRect/>
          </a:stretch>
        </p:blipFill>
        <p:spPr bwMode="auto">
          <a:xfrm>
            <a:off x="914400" y="4953000"/>
            <a:ext cx="1339041" cy="552620"/>
          </a:xfrm>
          <a:prstGeom prst="rect">
            <a:avLst/>
          </a:prstGeom>
          <a:noFill/>
          <a:ln w="9525">
            <a:noFill/>
            <a:miter lim="800000"/>
            <a:headEnd/>
            <a:tailEnd/>
          </a:ln>
        </p:spPr>
      </p:pic>
      <p:sp>
        <p:nvSpPr>
          <p:cNvPr id="33" name="TextBox 32"/>
          <p:cNvSpPr txBox="1"/>
          <p:nvPr>
            <p:custDataLst>
              <p:tags r:id="rId25"/>
            </p:custDataLst>
          </p:nvPr>
        </p:nvSpPr>
        <p:spPr>
          <a:xfrm>
            <a:off x="2648547" y="4604879"/>
            <a:ext cx="1822217" cy="1200329"/>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err="1">
                <a:ln>
                  <a:noFill/>
                </a:ln>
                <a:solidFill>
                  <a:schemeClr val="bg1"/>
                </a:solidFill>
                <a:effectLst/>
                <a:uLnTx/>
                <a:uFillTx/>
                <a:latin typeface="Arial"/>
                <a:cs typeface="Arial"/>
              </a:rPr>
              <a:t>Impax</a:t>
            </a:r>
            <a:r>
              <a:rPr kumimoji="0" lang="en-US" sz="900" i="0" u="none" strike="noStrike" kern="0" cap="none" spc="0" normalizeH="0" baseline="0" noProof="0" dirty="0">
                <a:ln>
                  <a:noFill/>
                </a:ln>
                <a:solidFill>
                  <a:schemeClr val="bg1"/>
                </a:solidFill>
                <a:effectLst/>
                <a:uLnTx/>
                <a:uFillTx/>
                <a:latin typeface="Arial"/>
                <a:cs typeface="Arial"/>
              </a:rPr>
              <a:t> Asset Management as of June 2009 has assets under management and advisory of over </a:t>
            </a:r>
            <a:r>
              <a:rPr kumimoji="0" lang="en-US" sz="900" i="0" u="none" strike="noStrike" kern="0" cap="none" spc="0" normalizeH="0" baseline="0" noProof="0" dirty="0" smtClean="0">
                <a:ln>
                  <a:noFill/>
                </a:ln>
                <a:solidFill>
                  <a:schemeClr val="bg1"/>
                </a:solidFill>
                <a:effectLst/>
                <a:uLnTx/>
                <a:uFillTx/>
                <a:latin typeface="Arial"/>
                <a:cs typeface="Arial"/>
              </a:rPr>
              <a:t>USD 1.8 billion </a:t>
            </a:r>
            <a:r>
              <a:rPr kumimoji="0" lang="en-US" sz="900" i="0" u="none" strike="noStrike" kern="0" cap="none" spc="0" normalizeH="0" baseline="0" noProof="0" dirty="0">
                <a:ln>
                  <a:noFill/>
                </a:ln>
                <a:solidFill>
                  <a:schemeClr val="bg1"/>
                </a:solidFill>
                <a:effectLst/>
                <a:uLnTx/>
                <a:uFillTx/>
                <a:latin typeface="Arial"/>
                <a:cs typeface="Arial"/>
              </a:rPr>
              <a:t>for institutional and private investors, with a focus on the environmental and </a:t>
            </a:r>
            <a:r>
              <a:rPr kumimoji="0" lang="en-US" sz="900" i="0" u="none" strike="noStrike" kern="0" cap="none" spc="0" normalizeH="0" baseline="0" noProof="0" dirty="0" err="1">
                <a:ln>
                  <a:noFill/>
                </a:ln>
                <a:solidFill>
                  <a:schemeClr val="bg1"/>
                </a:solidFill>
                <a:effectLst/>
                <a:uLnTx/>
                <a:uFillTx/>
                <a:latin typeface="Arial"/>
                <a:cs typeface="Arial"/>
              </a:rPr>
              <a:t>cleantech</a:t>
            </a:r>
            <a:r>
              <a:rPr kumimoji="0" lang="en-US" sz="900" i="0" u="none" strike="noStrike" kern="0" cap="none" spc="0" normalizeH="0" baseline="0" noProof="0" dirty="0">
                <a:ln>
                  <a:noFill/>
                </a:ln>
                <a:solidFill>
                  <a:schemeClr val="bg1"/>
                </a:solidFill>
                <a:effectLst/>
                <a:uLnTx/>
                <a:uFillTx/>
                <a:latin typeface="Arial"/>
                <a:cs typeface="Arial"/>
              </a:rPr>
              <a:t> sectors</a:t>
            </a:r>
          </a:p>
        </p:txBody>
      </p:sp>
      <p:sp>
        <p:nvSpPr>
          <p:cNvPr id="34" name="TextBox 33"/>
          <p:cNvSpPr txBox="1"/>
          <p:nvPr>
            <p:custDataLst>
              <p:tags r:id="rId26"/>
            </p:custDataLst>
          </p:nvPr>
        </p:nvSpPr>
        <p:spPr>
          <a:xfrm>
            <a:off x="6869440" y="1528614"/>
            <a:ext cx="1740641" cy="1107996"/>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a:ln>
                  <a:noFill/>
                </a:ln>
                <a:solidFill>
                  <a:schemeClr val="bg1"/>
                </a:solidFill>
                <a:effectLst/>
                <a:uLnTx/>
                <a:uFillTx/>
                <a:latin typeface="Arial"/>
                <a:cs typeface="Arial"/>
              </a:rPr>
              <a:t>One of the world’s leading investment banks with a long-standing history of investment in renewable energy and </a:t>
            </a:r>
            <a:r>
              <a:rPr kumimoji="0" lang="en-US" sz="1100" i="0" u="none" strike="noStrike" kern="0" cap="none" spc="0" normalizeH="0" baseline="0" noProof="0" dirty="0" err="1">
                <a:ln>
                  <a:noFill/>
                </a:ln>
                <a:solidFill>
                  <a:schemeClr val="bg1"/>
                </a:solidFill>
                <a:effectLst/>
                <a:uLnTx/>
                <a:uFillTx/>
                <a:latin typeface="Arial"/>
                <a:cs typeface="Arial"/>
              </a:rPr>
              <a:t>cleantech</a:t>
            </a:r>
            <a:r>
              <a:rPr kumimoji="0" lang="en-US" sz="1100" i="0" u="none" strike="noStrike" kern="0" cap="none" spc="0" normalizeH="0" baseline="0" noProof="0" dirty="0">
                <a:ln>
                  <a:noFill/>
                </a:ln>
                <a:solidFill>
                  <a:schemeClr val="bg1"/>
                </a:solidFill>
                <a:effectLst/>
                <a:uLnTx/>
                <a:uFillTx/>
                <a:latin typeface="Arial"/>
                <a:cs typeface="Arial"/>
              </a:rPr>
              <a:t>.</a:t>
            </a:r>
          </a:p>
        </p:txBody>
      </p:sp>
      <p:pic>
        <p:nvPicPr>
          <p:cNvPr id="35" name="Picture 2" descr="Khosla Ventures logo">
            <a:hlinkClick r:id="rId36" tooltip="Khosla Ventures logo"/>
          </p:cNvPr>
          <p:cNvPicPr>
            <a:picLocks noChangeAspect="1" noChangeArrowheads="1"/>
          </p:cNvPicPr>
          <p:nvPr>
            <p:custDataLst>
              <p:tags r:id="rId27"/>
            </p:custDataLst>
          </p:nvPr>
        </p:nvPicPr>
        <p:blipFill>
          <a:blip r:embed="rId37" cstate="print"/>
          <a:srcRect/>
          <a:stretch>
            <a:fillRect/>
          </a:stretch>
        </p:blipFill>
        <p:spPr bwMode="auto">
          <a:xfrm>
            <a:off x="965077" y="1890500"/>
            <a:ext cx="1244723" cy="243100"/>
          </a:xfrm>
          <a:prstGeom prst="rect">
            <a:avLst/>
          </a:prstGeom>
          <a:noFill/>
          <a:ln w="9525">
            <a:noFill/>
            <a:miter lim="800000"/>
            <a:headEnd/>
            <a:tailEnd/>
          </a:ln>
        </p:spPr>
      </p:pic>
      <p:pic>
        <p:nvPicPr>
          <p:cNvPr id="36" name="Picture 4" descr="http://www.naaapcolumbus.org/img/sponsor/Goldman_Sachs.gif"/>
          <p:cNvPicPr>
            <a:picLocks noChangeAspect="1" noChangeArrowheads="1"/>
          </p:cNvPicPr>
          <p:nvPr>
            <p:custDataLst>
              <p:tags r:id="rId28"/>
            </p:custDataLst>
          </p:nvPr>
        </p:nvPicPr>
        <p:blipFill>
          <a:blip r:embed="rId38" cstate="print"/>
          <a:srcRect/>
          <a:stretch>
            <a:fillRect/>
          </a:stretch>
        </p:blipFill>
        <p:spPr bwMode="auto">
          <a:xfrm>
            <a:off x="5486400" y="1598298"/>
            <a:ext cx="701402" cy="701402"/>
          </a:xfrm>
          <a:prstGeom prst="rect">
            <a:avLst/>
          </a:prstGeom>
          <a:noFill/>
          <a:ln w="9525">
            <a:solidFill>
              <a:srgbClr val="808080"/>
            </a:solidFill>
            <a:miter lim="800000"/>
            <a:headEnd/>
            <a:tailEnd/>
          </a:ln>
        </p:spPr>
      </p:pic>
      <p:pic>
        <p:nvPicPr>
          <p:cNvPr id="37" name="Picture 2" descr="http://www.moital.gov.il/NR/rdonlyres/F2AFD85C-33EA-4A8D-A227-4BC3066B5CE0/0/Hyundai.jpg"/>
          <p:cNvPicPr>
            <a:picLocks noChangeAspect="1" noChangeArrowheads="1"/>
          </p:cNvPicPr>
          <p:nvPr>
            <p:custDataLst>
              <p:tags r:id="rId29"/>
            </p:custDataLst>
          </p:nvPr>
        </p:nvPicPr>
        <p:blipFill>
          <a:blip r:embed="rId39" cstate="print"/>
          <a:srcRect/>
          <a:stretch>
            <a:fillRect/>
          </a:stretch>
        </p:blipFill>
        <p:spPr bwMode="auto">
          <a:xfrm>
            <a:off x="1143000" y="3231773"/>
            <a:ext cx="975055" cy="730627"/>
          </a:xfrm>
          <a:prstGeom prst="rect">
            <a:avLst/>
          </a:prstGeom>
          <a:noFill/>
          <a:ln w="9525">
            <a:noFill/>
            <a:miter lim="800000"/>
            <a:headEnd/>
            <a:tailEnd/>
          </a:ln>
        </p:spPr>
      </p:pic>
      <p:pic>
        <p:nvPicPr>
          <p:cNvPr id="38" name="Picture 4" descr="http://mms.businesswire.com/bwapps/mediaserver/ViewMedia?mgid=91290&amp;vid=2"/>
          <p:cNvPicPr>
            <a:picLocks noChangeAspect="1" noChangeArrowheads="1"/>
          </p:cNvPicPr>
          <p:nvPr>
            <p:custDataLst>
              <p:tags r:id="rId30"/>
            </p:custDataLst>
          </p:nvPr>
        </p:nvPicPr>
        <p:blipFill>
          <a:blip r:embed="rId40" cstate="print"/>
          <a:srcRect/>
          <a:stretch>
            <a:fillRect/>
          </a:stretch>
        </p:blipFill>
        <p:spPr bwMode="auto">
          <a:xfrm>
            <a:off x="5410200" y="4933659"/>
            <a:ext cx="956457" cy="486199"/>
          </a:xfrm>
          <a:prstGeom prst="rect">
            <a:avLst/>
          </a:prstGeom>
          <a:noFill/>
          <a:ln w="9525">
            <a:noFill/>
            <a:miter lim="800000"/>
            <a:headEnd/>
            <a:tailEnd/>
          </a:ln>
        </p:spPr>
      </p:pic>
    </p:spTree>
    <p:extLst>
      <p:ext uri="{BB962C8B-B14F-4D97-AF65-F5344CB8AC3E}">
        <p14:creationId xmlns="" xmlns:p14="http://schemas.microsoft.com/office/powerpoint/2010/main" val="1492518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6158" y="762000"/>
            <a:ext cx="9829800" cy="5943600"/>
          </a:xfrm>
          <a:prstGeom prst="roundRect">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1"/>
          <p:cNvSpPr txBox="1">
            <a:spLocks/>
          </p:cNvSpPr>
          <p:nvPr/>
        </p:nvSpPr>
        <p:spPr>
          <a:xfrm>
            <a:off x="1295400" y="34925"/>
            <a:ext cx="5086350" cy="6508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i="1" dirty="0" err="1" smtClean="0"/>
              <a:t>Nesscap</a:t>
            </a:r>
            <a:r>
              <a:rPr lang="en-US" sz="2800" b="1" i="1" dirty="0" smtClean="0"/>
              <a:t> - introduction</a:t>
            </a:r>
            <a:endParaRPr lang="en-US" sz="2800" b="1" i="1" dirty="0"/>
          </a:p>
        </p:txBody>
      </p:sp>
      <p:sp>
        <p:nvSpPr>
          <p:cNvPr id="4" name="Oval 3"/>
          <p:cNvSpPr/>
          <p:nvPr/>
        </p:nvSpPr>
        <p:spPr>
          <a:xfrm>
            <a:off x="-281730" y="119907"/>
            <a:ext cx="563460" cy="563460"/>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p:cNvSpPr/>
          <p:nvPr/>
        </p:nvSpPr>
        <p:spPr>
          <a:xfrm>
            <a:off x="374010" y="220519"/>
            <a:ext cx="387990" cy="362236"/>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p:cNvSpPr/>
          <p:nvPr/>
        </p:nvSpPr>
        <p:spPr>
          <a:xfrm>
            <a:off x="834705" y="256090"/>
            <a:ext cx="311790" cy="291094"/>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7" name="Picture 6" descr="image001.gif"/>
          <p:cNvPicPr>
            <a:picLocks noChangeAspect="1"/>
          </p:cNvPicPr>
          <p:nvPr/>
        </p:nvPicPr>
        <p:blipFill>
          <a:blip r:embed="rId3" cstate="print"/>
          <a:stretch>
            <a:fillRect/>
          </a:stretch>
        </p:blipFill>
        <p:spPr>
          <a:xfrm>
            <a:off x="8367401" y="88157"/>
            <a:ext cx="372374" cy="56346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582764" y="1447800"/>
            <a:ext cx="8561236" cy="4152900"/>
          </a:xfrm>
          <a:prstGeom prst="rect">
            <a:avLst/>
          </a:prstGeom>
          <a:noFill/>
          <a:ln w="9525">
            <a:noFill/>
            <a:miter lim="800000"/>
            <a:headEnd/>
            <a:tailEnd/>
          </a:ln>
        </p:spPr>
      </p:pic>
    </p:spTree>
    <p:extLst>
      <p:ext uri="{BB962C8B-B14F-4D97-AF65-F5344CB8AC3E}">
        <p14:creationId xmlns="" xmlns:p14="http://schemas.microsoft.com/office/powerpoint/2010/main" val="809014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6158" y="762000"/>
            <a:ext cx="9829800" cy="5943600"/>
          </a:xfrm>
          <a:prstGeom prst="roundRect">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1"/>
          <p:cNvSpPr txBox="1">
            <a:spLocks/>
          </p:cNvSpPr>
          <p:nvPr/>
        </p:nvSpPr>
        <p:spPr>
          <a:xfrm>
            <a:off x="1295400" y="34925"/>
            <a:ext cx="5086350" cy="6508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i="1" dirty="0" err="1" smtClean="0"/>
              <a:t>Ultracapacitor</a:t>
            </a:r>
            <a:r>
              <a:rPr lang="en-US" sz="2800" b="1" i="1" dirty="0" smtClean="0"/>
              <a:t> </a:t>
            </a:r>
            <a:r>
              <a:rPr lang="en-US" sz="2800" b="1" i="1" dirty="0" smtClean="0"/>
              <a:t>- introduction</a:t>
            </a:r>
            <a:endParaRPr lang="en-US" sz="2800" b="1" i="1" dirty="0"/>
          </a:p>
        </p:txBody>
      </p:sp>
      <p:sp>
        <p:nvSpPr>
          <p:cNvPr id="4" name="Oval 3"/>
          <p:cNvSpPr/>
          <p:nvPr/>
        </p:nvSpPr>
        <p:spPr>
          <a:xfrm>
            <a:off x="-281730" y="119907"/>
            <a:ext cx="563460" cy="563460"/>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p:cNvSpPr/>
          <p:nvPr/>
        </p:nvSpPr>
        <p:spPr>
          <a:xfrm>
            <a:off x="374010" y="220519"/>
            <a:ext cx="387990" cy="362236"/>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p:cNvSpPr/>
          <p:nvPr/>
        </p:nvSpPr>
        <p:spPr>
          <a:xfrm>
            <a:off x="834705" y="256090"/>
            <a:ext cx="311790" cy="291094"/>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7" name="Picture 6" descr="image001.gif"/>
          <p:cNvPicPr>
            <a:picLocks noChangeAspect="1"/>
          </p:cNvPicPr>
          <p:nvPr/>
        </p:nvPicPr>
        <p:blipFill>
          <a:blip r:embed="rId3" cstate="print"/>
          <a:stretch>
            <a:fillRect/>
          </a:stretch>
        </p:blipFill>
        <p:spPr>
          <a:xfrm>
            <a:off x="8367401" y="88157"/>
            <a:ext cx="372374" cy="563460"/>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762000" y="1447800"/>
            <a:ext cx="8722598" cy="3962400"/>
          </a:xfrm>
          <a:prstGeom prst="rect">
            <a:avLst/>
          </a:prstGeom>
          <a:noFill/>
          <a:ln w="9525">
            <a:noFill/>
            <a:miter lim="800000"/>
            <a:headEnd/>
            <a:tailEnd/>
          </a:ln>
        </p:spPr>
      </p:pic>
    </p:spTree>
    <p:extLst>
      <p:ext uri="{BB962C8B-B14F-4D97-AF65-F5344CB8AC3E}">
        <p14:creationId xmlns="" xmlns:p14="http://schemas.microsoft.com/office/powerpoint/2010/main" val="809014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6158" y="762000"/>
            <a:ext cx="9829800" cy="5943600"/>
          </a:xfrm>
          <a:prstGeom prst="roundRect">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1"/>
          <p:cNvSpPr txBox="1">
            <a:spLocks/>
          </p:cNvSpPr>
          <p:nvPr/>
        </p:nvSpPr>
        <p:spPr>
          <a:xfrm>
            <a:off x="1295400" y="34925"/>
            <a:ext cx="5086350" cy="650875"/>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i="1" dirty="0" err="1" smtClean="0"/>
              <a:t>Ultracapacitor</a:t>
            </a:r>
            <a:r>
              <a:rPr lang="en-US" sz="2800" b="1" i="1" dirty="0" smtClean="0"/>
              <a:t> </a:t>
            </a:r>
            <a:r>
              <a:rPr lang="en-US" sz="2800" b="1" i="1" dirty="0" smtClean="0"/>
              <a:t>– key </a:t>
            </a:r>
            <a:r>
              <a:rPr lang="en-US" sz="2800" b="1" i="1" dirty="0" smtClean="0"/>
              <a:t>application areas</a:t>
            </a:r>
            <a:endParaRPr lang="en-US" sz="2800" b="1" i="1" dirty="0"/>
          </a:p>
        </p:txBody>
      </p:sp>
      <p:sp>
        <p:nvSpPr>
          <p:cNvPr id="4" name="Oval 3"/>
          <p:cNvSpPr/>
          <p:nvPr/>
        </p:nvSpPr>
        <p:spPr>
          <a:xfrm>
            <a:off x="-281730" y="119907"/>
            <a:ext cx="563460" cy="563460"/>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p:cNvSpPr/>
          <p:nvPr/>
        </p:nvSpPr>
        <p:spPr>
          <a:xfrm>
            <a:off x="374010" y="220519"/>
            <a:ext cx="387990" cy="362236"/>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p:cNvSpPr/>
          <p:nvPr/>
        </p:nvSpPr>
        <p:spPr>
          <a:xfrm>
            <a:off x="834705" y="256090"/>
            <a:ext cx="311790" cy="291094"/>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7" name="Picture 6" descr="image001.gif"/>
          <p:cNvPicPr>
            <a:picLocks noChangeAspect="1"/>
          </p:cNvPicPr>
          <p:nvPr/>
        </p:nvPicPr>
        <p:blipFill>
          <a:blip r:embed="rId3" cstate="print"/>
          <a:stretch>
            <a:fillRect/>
          </a:stretch>
        </p:blipFill>
        <p:spPr>
          <a:xfrm>
            <a:off x="8367401" y="88157"/>
            <a:ext cx="372374" cy="563460"/>
          </a:xfrm>
          <a:prstGeom prst="rect">
            <a:avLst/>
          </a:prstGeom>
        </p:spPr>
      </p:pic>
      <p:sp>
        <p:nvSpPr>
          <p:cNvPr id="10" name="AutoShape 2"/>
          <p:cNvSpPr>
            <a:spLocks noChangeArrowheads="1"/>
          </p:cNvSpPr>
          <p:nvPr/>
        </p:nvSpPr>
        <p:spPr bwMode="auto">
          <a:xfrm>
            <a:off x="555625" y="5440363"/>
            <a:ext cx="3529012" cy="376237"/>
          </a:xfrm>
          <a:prstGeom prst="bevel">
            <a:avLst>
              <a:gd name="adj" fmla="val 12500"/>
            </a:avLst>
          </a:prstGeom>
          <a:gradFill rotWithShape="1">
            <a:gsLst>
              <a:gs pos="0">
                <a:srgbClr val="0000FF"/>
              </a:gs>
              <a:gs pos="100000">
                <a:srgbClr val="000000"/>
              </a:gs>
            </a:gsLst>
            <a:path path="rect">
              <a:fillToRect l="50000" t="50000" r="50000" b="50000"/>
            </a:path>
          </a:gradFill>
          <a:ln w="9525">
            <a:noFill/>
            <a:miter lim="800000"/>
            <a:headEnd/>
            <a:tailEnd/>
          </a:ln>
          <a:effectLst>
            <a:outerShdw sy="50000" rotWithShape="0">
              <a:schemeClr val="bg2"/>
            </a:outerShdw>
          </a:effectLst>
        </p:spPr>
        <p:txBody>
          <a:bodyPr lIns="92075" tIns="46038" rIns="92075" bIns="46038" anchor="ctr">
            <a:spAutoFit/>
          </a:bodyPr>
          <a:lstStyle/>
          <a:p>
            <a:pPr latinLnBrk="0">
              <a:buFont typeface="Wingdings" pitchFamily="2" charset="2"/>
              <a:buChar char="Ø"/>
            </a:pPr>
            <a:r>
              <a:rPr lang="ko-KR" altLang="en-US" sz="1400" b="1">
                <a:solidFill>
                  <a:srgbClr val="FFFF00"/>
                </a:solidFill>
                <a:latin typeface="Tahoma" pitchFamily="34" charset="0"/>
                <a:cs typeface="Arial" charset="0"/>
              </a:rPr>
              <a:t> </a:t>
            </a:r>
            <a:r>
              <a:rPr lang="en-US" altLang="ko-KR" sz="1400" b="1">
                <a:solidFill>
                  <a:srgbClr val="FFFF00"/>
                </a:solidFill>
                <a:latin typeface="Tahoma" pitchFamily="34" charset="0"/>
                <a:cs typeface="Arial" charset="0"/>
              </a:rPr>
              <a:t>Power Application (2009~)</a:t>
            </a:r>
          </a:p>
        </p:txBody>
      </p:sp>
      <p:grpSp>
        <p:nvGrpSpPr>
          <p:cNvPr id="11" name="Group 4"/>
          <p:cNvGrpSpPr>
            <a:grpSpLocks/>
          </p:cNvGrpSpPr>
          <p:nvPr/>
        </p:nvGrpSpPr>
        <p:grpSpPr bwMode="auto">
          <a:xfrm>
            <a:off x="646112" y="1489075"/>
            <a:ext cx="3998913" cy="3679825"/>
            <a:chOff x="198" y="926"/>
            <a:chExt cx="2519" cy="2318"/>
          </a:xfrm>
        </p:grpSpPr>
        <p:sp>
          <p:nvSpPr>
            <p:cNvPr id="12" name="Freeform 5"/>
            <p:cNvSpPr>
              <a:spLocks/>
            </p:cNvSpPr>
            <p:nvPr/>
          </p:nvSpPr>
          <p:spPr bwMode="auto">
            <a:xfrm>
              <a:off x="1338" y="926"/>
              <a:ext cx="1379" cy="2318"/>
            </a:xfrm>
            <a:custGeom>
              <a:avLst/>
              <a:gdLst/>
              <a:ahLst/>
              <a:cxnLst>
                <a:cxn ang="0">
                  <a:pos x="1389" y="5"/>
                </a:cxn>
                <a:cxn ang="0">
                  <a:pos x="1317" y="17"/>
                </a:cxn>
                <a:cxn ang="0">
                  <a:pos x="1255" y="32"/>
                </a:cxn>
                <a:cxn ang="0">
                  <a:pos x="1192" y="47"/>
                </a:cxn>
                <a:cxn ang="0">
                  <a:pos x="1129" y="67"/>
                </a:cxn>
                <a:cxn ang="0">
                  <a:pos x="1059" y="92"/>
                </a:cxn>
                <a:cxn ang="0">
                  <a:pos x="990" y="119"/>
                </a:cxn>
                <a:cxn ang="0">
                  <a:pos x="923" y="149"/>
                </a:cxn>
                <a:cxn ang="0">
                  <a:pos x="865" y="180"/>
                </a:cxn>
                <a:cxn ang="0">
                  <a:pos x="807" y="213"/>
                </a:cxn>
                <a:cxn ang="0">
                  <a:pos x="743" y="254"/>
                </a:cxn>
                <a:cxn ang="0">
                  <a:pos x="687" y="291"/>
                </a:cxn>
                <a:cxn ang="0">
                  <a:pos x="597" y="361"/>
                </a:cxn>
                <a:cxn ang="0">
                  <a:pos x="520" y="431"/>
                </a:cxn>
                <a:cxn ang="0">
                  <a:pos x="459" y="495"/>
                </a:cxn>
                <a:cxn ang="0">
                  <a:pos x="395" y="568"/>
                </a:cxn>
                <a:cxn ang="0">
                  <a:pos x="337" y="649"/>
                </a:cxn>
                <a:cxn ang="0">
                  <a:pos x="284" y="728"/>
                </a:cxn>
                <a:cxn ang="0">
                  <a:pos x="239" y="817"/>
                </a:cxn>
                <a:cxn ang="0">
                  <a:pos x="201" y="912"/>
                </a:cxn>
                <a:cxn ang="0">
                  <a:pos x="161" y="1030"/>
                </a:cxn>
                <a:cxn ang="0">
                  <a:pos x="137" y="1144"/>
                </a:cxn>
                <a:cxn ang="0">
                  <a:pos x="117" y="1293"/>
                </a:cxn>
                <a:cxn ang="0">
                  <a:pos x="117" y="1422"/>
                </a:cxn>
                <a:cxn ang="0">
                  <a:pos x="132" y="1539"/>
                </a:cxn>
                <a:cxn ang="0">
                  <a:pos x="154" y="1660"/>
                </a:cxn>
                <a:cxn ang="0">
                  <a:pos x="198" y="1791"/>
                </a:cxn>
                <a:cxn ang="0">
                  <a:pos x="249" y="1915"/>
                </a:cxn>
                <a:cxn ang="0">
                  <a:pos x="320" y="2031"/>
                </a:cxn>
                <a:cxn ang="0">
                  <a:pos x="974" y="2318"/>
                </a:cxn>
                <a:cxn ang="0">
                  <a:pos x="958" y="1705"/>
                </a:cxn>
                <a:cxn ang="0">
                  <a:pos x="898" y="1609"/>
                </a:cxn>
                <a:cxn ang="0">
                  <a:pos x="863" y="1515"/>
                </a:cxn>
                <a:cxn ang="0">
                  <a:pos x="850" y="1426"/>
                </a:cxn>
                <a:cxn ang="0">
                  <a:pos x="846" y="1338"/>
                </a:cxn>
                <a:cxn ang="0">
                  <a:pos x="855" y="1235"/>
                </a:cxn>
                <a:cxn ang="0">
                  <a:pos x="882" y="1133"/>
                </a:cxn>
                <a:cxn ang="0">
                  <a:pos x="924" y="1038"/>
                </a:cxn>
                <a:cxn ang="0">
                  <a:pos x="974" y="963"/>
                </a:cxn>
                <a:cxn ang="0">
                  <a:pos x="1019" y="909"/>
                </a:cxn>
                <a:cxn ang="0">
                  <a:pos x="1072" y="854"/>
                </a:cxn>
                <a:cxn ang="0">
                  <a:pos x="1123" y="809"/>
                </a:cxn>
                <a:cxn ang="0">
                  <a:pos x="1182" y="768"/>
                </a:cxn>
                <a:cxn ang="0">
                  <a:pos x="1253" y="727"/>
                </a:cxn>
                <a:cxn ang="0">
                  <a:pos x="1320" y="693"/>
                </a:cxn>
                <a:cxn ang="0">
                  <a:pos x="1420" y="663"/>
                </a:cxn>
              </a:cxnLst>
              <a:rect l="0" t="0" r="r" b="b"/>
              <a:pathLst>
                <a:path w="1420" h="2318">
                  <a:moveTo>
                    <a:pt x="1420" y="0"/>
                  </a:moveTo>
                  <a:lnTo>
                    <a:pt x="1389" y="5"/>
                  </a:lnTo>
                  <a:lnTo>
                    <a:pt x="1359" y="9"/>
                  </a:lnTo>
                  <a:lnTo>
                    <a:pt x="1317" y="17"/>
                  </a:lnTo>
                  <a:lnTo>
                    <a:pt x="1287" y="23"/>
                  </a:lnTo>
                  <a:lnTo>
                    <a:pt x="1255" y="32"/>
                  </a:lnTo>
                  <a:lnTo>
                    <a:pt x="1224" y="40"/>
                  </a:lnTo>
                  <a:lnTo>
                    <a:pt x="1192" y="47"/>
                  </a:lnTo>
                  <a:lnTo>
                    <a:pt x="1161" y="56"/>
                  </a:lnTo>
                  <a:lnTo>
                    <a:pt x="1129" y="67"/>
                  </a:lnTo>
                  <a:lnTo>
                    <a:pt x="1091" y="80"/>
                  </a:lnTo>
                  <a:lnTo>
                    <a:pt x="1059" y="92"/>
                  </a:lnTo>
                  <a:lnTo>
                    <a:pt x="1025" y="105"/>
                  </a:lnTo>
                  <a:lnTo>
                    <a:pt x="990" y="119"/>
                  </a:lnTo>
                  <a:lnTo>
                    <a:pt x="955" y="135"/>
                  </a:lnTo>
                  <a:lnTo>
                    <a:pt x="923" y="149"/>
                  </a:lnTo>
                  <a:lnTo>
                    <a:pt x="892" y="166"/>
                  </a:lnTo>
                  <a:lnTo>
                    <a:pt x="865" y="180"/>
                  </a:lnTo>
                  <a:lnTo>
                    <a:pt x="838" y="197"/>
                  </a:lnTo>
                  <a:lnTo>
                    <a:pt x="807" y="213"/>
                  </a:lnTo>
                  <a:lnTo>
                    <a:pt x="773" y="233"/>
                  </a:lnTo>
                  <a:lnTo>
                    <a:pt x="743" y="254"/>
                  </a:lnTo>
                  <a:lnTo>
                    <a:pt x="714" y="274"/>
                  </a:lnTo>
                  <a:lnTo>
                    <a:pt x="687" y="291"/>
                  </a:lnTo>
                  <a:lnTo>
                    <a:pt x="642" y="323"/>
                  </a:lnTo>
                  <a:lnTo>
                    <a:pt x="597" y="361"/>
                  </a:lnTo>
                  <a:lnTo>
                    <a:pt x="562" y="390"/>
                  </a:lnTo>
                  <a:lnTo>
                    <a:pt x="520" y="431"/>
                  </a:lnTo>
                  <a:lnTo>
                    <a:pt x="491" y="461"/>
                  </a:lnTo>
                  <a:lnTo>
                    <a:pt x="459" y="495"/>
                  </a:lnTo>
                  <a:lnTo>
                    <a:pt x="424" y="533"/>
                  </a:lnTo>
                  <a:lnTo>
                    <a:pt x="395" y="568"/>
                  </a:lnTo>
                  <a:lnTo>
                    <a:pt x="366" y="609"/>
                  </a:lnTo>
                  <a:lnTo>
                    <a:pt x="337" y="649"/>
                  </a:lnTo>
                  <a:lnTo>
                    <a:pt x="308" y="691"/>
                  </a:lnTo>
                  <a:lnTo>
                    <a:pt x="284" y="728"/>
                  </a:lnTo>
                  <a:lnTo>
                    <a:pt x="262" y="773"/>
                  </a:lnTo>
                  <a:lnTo>
                    <a:pt x="239" y="817"/>
                  </a:lnTo>
                  <a:lnTo>
                    <a:pt x="220" y="863"/>
                  </a:lnTo>
                  <a:lnTo>
                    <a:pt x="201" y="912"/>
                  </a:lnTo>
                  <a:lnTo>
                    <a:pt x="177" y="973"/>
                  </a:lnTo>
                  <a:lnTo>
                    <a:pt x="161" y="1030"/>
                  </a:lnTo>
                  <a:lnTo>
                    <a:pt x="145" y="1088"/>
                  </a:lnTo>
                  <a:lnTo>
                    <a:pt x="137" y="1144"/>
                  </a:lnTo>
                  <a:lnTo>
                    <a:pt x="125" y="1211"/>
                  </a:lnTo>
                  <a:lnTo>
                    <a:pt x="117" y="1293"/>
                  </a:lnTo>
                  <a:lnTo>
                    <a:pt x="116" y="1358"/>
                  </a:lnTo>
                  <a:lnTo>
                    <a:pt x="117" y="1422"/>
                  </a:lnTo>
                  <a:lnTo>
                    <a:pt x="124" y="1483"/>
                  </a:lnTo>
                  <a:lnTo>
                    <a:pt x="132" y="1539"/>
                  </a:lnTo>
                  <a:lnTo>
                    <a:pt x="140" y="1599"/>
                  </a:lnTo>
                  <a:lnTo>
                    <a:pt x="154" y="1660"/>
                  </a:lnTo>
                  <a:lnTo>
                    <a:pt x="174" y="1725"/>
                  </a:lnTo>
                  <a:lnTo>
                    <a:pt x="198" y="1791"/>
                  </a:lnTo>
                  <a:lnTo>
                    <a:pt x="222" y="1854"/>
                  </a:lnTo>
                  <a:lnTo>
                    <a:pt x="249" y="1915"/>
                  </a:lnTo>
                  <a:lnTo>
                    <a:pt x="281" y="1974"/>
                  </a:lnTo>
                  <a:lnTo>
                    <a:pt x="320" y="2031"/>
                  </a:lnTo>
                  <a:lnTo>
                    <a:pt x="0" y="2191"/>
                  </a:lnTo>
                  <a:lnTo>
                    <a:pt x="974" y="2318"/>
                  </a:lnTo>
                  <a:lnTo>
                    <a:pt x="1331" y="1528"/>
                  </a:lnTo>
                  <a:lnTo>
                    <a:pt x="958" y="1705"/>
                  </a:lnTo>
                  <a:lnTo>
                    <a:pt x="921" y="1654"/>
                  </a:lnTo>
                  <a:lnTo>
                    <a:pt x="898" y="1609"/>
                  </a:lnTo>
                  <a:lnTo>
                    <a:pt x="878" y="1562"/>
                  </a:lnTo>
                  <a:lnTo>
                    <a:pt x="863" y="1515"/>
                  </a:lnTo>
                  <a:lnTo>
                    <a:pt x="854" y="1470"/>
                  </a:lnTo>
                  <a:lnTo>
                    <a:pt x="850" y="1426"/>
                  </a:lnTo>
                  <a:lnTo>
                    <a:pt x="846" y="1382"/>
                  </a:lnTo>
                  <a:lnTo>
                    <a:pt x="846" y="1338"/>
                  </a:lnTo>
                  <a:lnTo>
                    <a:pt x="849" y="1286"/>
                  </a:lnTo>
                  <a:lnTo>
                    <a:pt x="855" y="1235"/>
                  </a:lnTo>
                  <a:lnTo>
                    <a:pt x="868" y="1178"/>
                  </a:lnTo>
                  <a:lnTo>
                    <a:pt x="882" y="1133"/>
                  </a:lnTo>
                  <a:lnTo>
                    <a:pt x="905" y="1082"/>
                  </a:lnTo>
                  <a:lnTo>
                    <a:pt x="924" y="1038"/>
                  </a:lnTo>
                  <a:lnTo>
                    <a:pt x="951" y="996"/>
                  </a:lnTo>
                  <a:lnTo>
                    <a:pt x="974" y="963"/>
                  </a:lnTo>
                  <a:lnTo>
                    <a:pt x="996" y="936"/>
                  </a:lnTo>
                  <a:lnTo>
                    <a:pt x="1019" y="909"/>
                  </a:lnTo>
                  <a:lnTo>
                    <a:pt x="1044" y="882"/>
                  </a:lnTo>
                  <a:lnTo>
                    <a:pt x="1072" y="854"/>
                  </a:lnTo>
                  <a:lnTo>
                    <a:pt x="1096" y="834"/>
                  </a:lnTo>
                  <a:lnTo>
                    <a:pt x="1123" y="809"/>
                  </a:lnTo>
                  <a:lnTo>
                    <a:pt x="1150" y="789"/>
                  </a:lnTo>
                  <a:lnTo>
                    <a:pt x="1182" y="768"/>
                  </a:lnTo>
                  <a:lnTo>
                    <a:pt x="1221" y="745"/>
                  </a:lnTo>
                  <a:lnTo>
                    <a:pt x="1253" y="727"/>
                  </a:lnTo>
                  <a:lnTo>
                    <a:pt x="1280" y="713"/>
                  </a:lnTo>
                  <a:lnTo>
                    <a:pt x="1320" y="693"/>
                  </a:lnTo>
                  <a:lnTo>
                    <a:pt x="1359" y="679"/>
                  </a:lnTo>
                  <a:lnTo>
                    <a:pt x="1420" y="663"/>
                  </a:lnTo>
                  <a:lnTo>
                    <a:pt x="1420" y="0"/>
                  </a:lnTo>
                  <a:close/>
                </a:path>
              </a:pathLst>
            </a:custGeom>
            <a:gradFill rotWithShape="1">
              <a:gsLst>
                <a:gs pos="0">
                  <a:srgbClr val="006600"/>
                </a:gs>
                <a:gs pos="100000">
                  <a:srgbClr val="00FF00"/>
                </a:gs>
              </a:gsLst>
              <a:path path="rect">
                <a:fillToRect l="50000" t="50000" r="50000" b="50000"/>
              </a:path>
            </a:gradFill>
            <a:ln w="9525">
              <a:noFill/>
              <a:round/>
              <a:headEnd/>
              <a:tailEnd/>
            </a:ln>
          </p:spPr>
          <p:txBody>
            <a:bodyPr/>
            <a:lstStyle/>
            <a:p>
              <a:endParaRPr lang="ru-RU"/>
            </a:p>
          </p:txBody>
        </p:sp>
        <p:sp>
          <p:nvSpPr>
            <p:cNvPr id="13" name="Rectangle 6"/>
            <p:cNvSpPr>
              <a:spLocks noChangeArrowheads="1"/>
            </p:cNvSpPr>
            <p:nvPr/>
          </p:nvSpPr>
          <p:spPr bwMode="auto">
            <a:xfrm>
              <a:off x="199" y="1475"/>
              <a:ext cx="1396" cy="806"/>
            </a:xfrm>
            <a:prstGeom prst="rect">
              <a:avLst/>
            </a:prstGeom>
            <a:noFill/>
            <a:ln w="9525">
              <a:solidFill>
                <a:srgbClr val="000000"/>
              </a:solidFill>
              <a:miter lim="800000"/>
              <a:headEnd/>
              <a:tailEnd/>
            </a:ln>
            <a:effectLst/>
          </p:spPr>
          <p:txBody>
            <a:bodyPr wrap="none" lIns="92075" tIns="46038" rIns="92075" bIns="46038" anchor="ctr">
              <a:spAutoFit/>
            </a:bodyPr>
            <a:lstStyle/>
            <a:p>
              <a:pPr latinLnBrk="0"/>
              <a:r>
                <a:rPr lang="en-US" altLang="ko-KR" sz="1100">
                  <a:solidFill>
                    <a:srgbClr val="000000"/>
                  </a:solidFill>
                  <a:latin typeface="Tahoma" pitchFamily="34" charset="0"/>
                  <a:cs typeface="Arial" charset="0"/>
                </a:rPr>
                <a:t>- Mobile Charger</a:t>
              </a:r>
            </a:p>
            <a:p>
              <a:pPr latinLnBrk="0">
                <a:buFontTx/>
                <a:buChar char="-"/>
              </a:pPr>
              <a:r>
                <a:rPr lang="en-US" altLang="ko-KR" sz="1100">
                  <a:solidFill>
                    <a:srgbClr val="000000"/>
                  </a:solidFill>
                  <a:latin typeface="Tahoma" pitchFamily="34" charset="0"/>
                </a:rPr>
                <a:t> Solar tiles</a:t>
              </a:r>
            </a:p>
            <a:p>
              <a:pPr latinLnBrk="0">
                <a:buFontTx/>
                <a:buChar char="-"/>
              </a:pPr>
              <a:r>
                <a:rPr lang="en-US" altLang="ko-KR" sz="1100">
                  <a:solidFill>
                    <a:srgbClr val="000000"/>
                  </a:solidFill>
                  <a:latin typeface="Tahoma" pitchFamily="34" charset="0"/>
                </a:rPr>
                <a:t> Remote Controller</a:t>
              </a:r>
            </a:p>
            <a:p>
              <a:pPr latinLnBrk="0">
                <a:buFontTx/>
                <a:buChar char="-"/>
              </a:pPr>
              <a:r>
                <a:rPr lang="en-US" altLang="ko-KR" sz="1100">
                  <a:solidFill>
                    <a:srgbClr val="000000"/>
                  </a:solidFill>
                  <a:latin typeface="Tahoma" pitchFamily="34" charset="0"/>
                </a:rPr>
                <a:t> Water/Electric/Gar Meter</a:t>
              </a:r>
            </a:p>
            <a:p>
              <a:pPr latinLnBrk="0">
                <a:buFontTx/>
                <a:buChar char="-"/>
              </a:pPr>
              <a:r>
                <a:rPr lang="en-US" altLang="ko-KR" sz="1100">
                  <a:solidFill>
                    <a:srgbClr val="000000"/>
                  </a:solidFill>
                  <a:latin typeface="Tahoma" pitchFamily="34" charset="0"/>
                </a:rPr>
                <a:t> Wireless Application (motorola)</a:t>
              </a:r>
            </a:p>
            <a:p>
              <a:pPr latinLnBrk="0">
                <a:buFontTx/>
                <a:buChar char="-"/>
              </a:pPr>
              <a:r>
                <a:rPr lang="en-US" altLang="ko-KR" sz="1100">
                  <a:solidFill>
                    <a:srgbClr val="000000"/>
                  </a:solidFill>
                  <a:latin typeface="Tahoma" pitchFamily="34" charset="0"/>
                </a:rPr>
                <a:t> Toys </a:t>
              </a:r>
            </a:p>
            <a:p>
              <a:pPr latinLnBrk="0">
                <a:buFontTx/>
                <a:buChar char="-"/>
              </a:pPr>
              <a:r>
                <a:rPr lang="en-US" altLang="ko-KR" sz="1100">
                  <a:solidFill>
                    <a:srgbClr val="000000"/>
                  </a:solidFill>
                  <a:latin typeface="Tahoma" pitchFamily="34" charset="0"/>
                </a:rPr>
                <a:t> Audio (amplifier..)</a:t>
              </a:r>
            </a:p>
          </p:txBody>
        </p:sp>
        <p:sp>
          <p:nvSpPr>
            <p:cNvPr id="14" name="Text Box 7"/>
            <p:cNvSpPr txBox="1">
              <a:spLocks noChangeArrowheads="1"/>
            </p:cNvSpPr>
            <p:nvPr/>
          </p:nvSpPr>
          <p:spPr bwMode="auto">
            <a:xfrm>
              <a:off x="198" y="1229"/>
              <a:ext cx="1315" cy="231"/>
            </a:xfrm>
            <a:prstGeom prst="rect">
              <a:avLst/>
            </a:prstGeom>
            <a:noFill/>
            <a:ln w="9525">
              <a:noFill/>
              <a:miter lim="800000"/>
              <a:headEnd/>
              <a:tailEnd/>
            </a:ln>
            <a:effectLst/>
          </p:spPr>
          <p:txBody>
            <a:bodyPr wrap="none">
              <a:spAutoFit/>
            </a:bodyPr>
            <a:lstStyle/>
            <a:p>
              <a:r>
                <a:rPr lang="en-US" altLang="ko-KR" sz="1400" b="1" i="1">
                  <a:solidFill>
                    <a:srgbClr val="FF0000"/>
                  </a:solidFill>
                  <a:latin typeface="Tahoma" pitchFamily="34" charset="0"/>
                  <a:cs typeface="Arial" charset="0"/>
                </a:rPr>
                <a:t>Short Term Revenue</a:t>
              </a:r>
              <a:r>
                <a:rPr lang="en-US" altLang="ko-KR" b="1" i="1">
                  <a:solidFill>
                    <a:srgbClr val="FF0000"/>
                  </a:solidFill>
                  <a:latin typeface="Tahoma" pitchFamily="34" charset="0"/>
                  <a:cs typeface="Arial" charset="0"/>
                </a:rPr>
                <a:t> </a:t>
              </a:r>
            </a:p>
          </p:txBody>
        </p:sp>
      </p:grpSp>
      <p:grpSp>
        <p:nvGrpSpPr>
          <p:cNvPr id="15" name="Group 8"/>
          <p:cNvGrpSpPr>
            <a:grpSpLocks/>
          </p:cNvGrpSpPr>
          <p:nvPr/>
        </p:nvGrpSpPr>
        <p:grpSpPr bwMode="auto">
          <a:xfrm>
            <a:off x="569912" y="3724275"/>
            <a:ext cx="6902450" cy="2536825"/>
            <a:chOff x="150" y="2334"/>
            <a:chExt cx="4348" cy="1598"/>
          </a:xfrm>
        </p:grpSpPr>
        <p:sp>
          <p:nvSpPr>
            <p:cNvPr id="16" name="Text Box 9"/>
            <p:cNvSpPr txBox="1">
              <a:spLocks noChangeArrowheads="1"/>
            </p:cNvSpPr>
            <p:nvPr/>
          </p:nvSpPr>
          <p:spPr bwMode="auto">
            <a:xfrm>
              <a:off x="150" y="3740"/>
              <a:ext cx="1135" cy="192"/>
            </a:xfrm>
            <a:prstGeom prst="rect">
              <a:avLst/>
            </a:prstGeom>
            <a:noFill/>
            <a:ln w="9525">
              <a:noFill/>
              <a:miter lim="800000"/>
              <a:headEnd/>
              <a:tailEnd/>
            </a:ln>
            <a:effectLst/>
          </p:spPr>
          <p:txBody>
            <a:bodyPr wrap="none">
              <a:spAutoFit/>
            </a:bodyPr>
            <a:lstStyle/>
            <a:p>
              <a:pPr>
                <a:buFontTx/>
                <a:buChar char="-"/>
              </a:pPr>
              <a:r>
                <a:rPr lang="en-US" altLang="ko-KR" sz="1400" b="1" i="1">
                  <a:solidFill>
                    <a:srgbClr val="FF0000"/>
                  </a:solidFill>
                  <a:latin typeface="Tahoma" pitchFamily="34" charset="0"/>
                </a:rPr>
                <a:t>Solution Provider</a:t>
              </a:r>
            </a:p>
          </p:txBody>
        </p:sp>
        <p:sp>
          <p:nvSpPr>
            <p:cNvPr id="17" name="Freeform 10"/>
            <p:cNvSpPr>
              <a:spLocks/>
            </p:cNvSpPr>
            <p:nvPr/>
          </p:nvSpPr>
          <p:spPr bwMode="auto">
            <a:xfrm>
              <a:off x="1779" y="2334"/>
              <a:ext cx="2719" cy="1299"/>
            </a:xfrm>
            <a:custGeom>
              <a:avLst/>
              <a:gdLst/>
              <a:ahLst/>
              <a:cxnLst>
                <a:cxn ang="0">
                  <a:pos x="1435" y="1280"/>
                </a:cxn>
                <a:cxn ang="0">
                  <a:pos x="1512" y="1267"/>
                </a:cxn>
                <a:cxn ang="0">
                  <a:pos x="1572" y="1254"/>
                </a:cxn>
                <a:cxn ang="0">
                  <a:pos x="1636" y="1238"/>
                </a:cxn>
                <a:cxn ang="0">
                  <a:pos x="1697" y="1219"/>
                </a:cxn>
                <a:cxn ang="0">
                  <a:pos x="1771" y="1193"/>
                </a:cxn>
                <a:cxn ang="0">
                  <a:pos x="1840" y="1166"/>
                </a:cxn>
                <a:cxn ang="0">
                  <a:pos x="1907" y="1137"/>
                </a:cxn>
                <a:cxn ang="0">
                  <a:pos x="1963" y="1105"/>
                </a:cxn>
                <a:cxn ang="0">
                  <a:pos x="2021" y="1073"/>
                </a:cxn>
                <a:cxn ang="0">
                  <a:pos x="2085" y="1033"/>
                </a:cxn>
                <a:cxn ang="0">
                  <a:pos x="2139" y="996"/>
                </a:cxn>
                <a:cxn ang="0">
                  <a:pos x="2224" y="934"/>
                </a:cxn>
                <a:cxn ang="0">
                  <a:pos x="2306" y="858"/>
                </a:cxn>
                <a:cxn ang="0">
                  <a:pos x="2367" y="794"/>
                </a:cxn>
                <a:cxn ang="0">
                  <a:pos x="2433" y="720"/>
                </a:cxn>
                <a:cxn ang="0">
                  <a:pos x="2497" y="635"/>
                </a:cxn>
                <a:cxn ang="0">
                  <a:pos x="2504" y="0"/>
                </a:cxn>
                <a:cxn ang="0">
                  <a:pos x="1868" y="311"/>
                </a:cxn>
                <a:cxn ang="0">
                  <a:pos x="1812" y="375"/>
                </a:cxn>
                <a:cxn ang="0">
                  <a:pos x="1755" y="433"/>
                </a:cxn>
                <a:cxn ang="0">
                  <a:pos x="1705" y="478"/>
                </a:cxn>
                <a:cxn ang="0">
                  <a:pos x="1644" y="519"/>
                </a:cxn>
                <a:cxn ang="0">
                  <a:pos x="1573" y="560"/>
                </a:cxn>
                <a:cxn ang="0">
                  <a:pos x="1506" y="594"/>
                </a:cxn>
                <a:cxn ang="0">
                  <a:pos x="1440" y="616"/>
                </a:cxn>
                <a:cxn ang="0">
                  <a:pos x="1362" y="637"/>
                </a:cxn>
                <a:cxn ang="0">
                  <a:pos x="1269" y="647"/>
                </a:cxn>
                <a:cxn ang="0">
                  <a:pos x="1110" y="651"/>
                </a:cxn>
                <a:cxn ang="0">
                  <a:pos x="978" y="630"/>
                </a:cxn>
                <a:cxn ang="0">
                  <a:pos x="842" y="587"/>
                </a:cxn>
                <a:cxn ang="0">
                  <a:pos x="720" y="526"/>
                </a:cxn>
                <a:cxn ang="0">
                  <a:pos x="0" y="821"/>
                </a:cxn>
                <a:cxn ang="0">
                  <a:pos x="66" y="882"/>
                </a:cxn>
                <a:cxn ang="0">
                  <a:pos x="130" y="937"/>
                </a:cxn>
                <a:cxn ang="0">
                  <a:pos x="201" y="992"/>
                </a:cxn>
                <a:cxn ang="0">
                  <a:pos x="271" y="1039"/>
                </a:cxn>
                <a:cxn ang="0">
                  <a:pos x="350" y="1086"/>
                </a:cxn>
                <a:cxn ang="0">
                  <a:pos x="427" y="1127"/>
                </a:cxn>
                <a:cxn ang="0">
                  <a:pos x="499" y="1161"/>
                </a:cxn>
                <a:cxn ang="0">
                  <a:pos x="592" y="1197"/>
                </a:cxn>
                <a:cxn ang="0">
                  <a:pos x="682" y="1227"/>
                </a:cxn>
                <a:cxn ang="0">
                  <a:pos x="762" y="1251"/>
                </a:cxn>
                <a:cxn ang="0">
                  <a:pos x="845" y="1270"/>
                </a:cxn>
                <a:cxn ang="0">
                  <a:pos x="941" y="1285"/>
                </a:cxn>
                <a:cxn ang="0">
                  <a:pos x="1043" y="1295"/>
                </a:cxn>
                <a:cxn ang="0">
                  <a:pos x="1134" y="1299"/>
                </a:cxn>
                <a:cxn ang="0">
                  <a:pos x="1229" y="1298"/>
                </a:cxn>
                <a:cxn ang="0">
                  <a:pos x="1323" y="1294"/>
                </a:cxn>
                <a:cxn ang="0">
                  <a:pos x="1407" y="1284"/>
                </a:cxn>
              </a:cxnLst>
              <a:rect l="0" t="0" r="r" b="b"/>
              <a:pathLst>
                <a:path w="2799" h="1299">
                  <a:moveTo>
                    <a:pt x="1407" y="1284"/>
                  </a:moveTo>
                  <a:lnTo>
                    <a:pt x="1435" y="1280"/>
                  </a:lnTo>
                  <a:lnTo>
                    <a:pt x="1474" y="1274"/>
                  </a:lnTo>
                  <a:lnTo>
                    <a:pt x="1512" y="1267"/>
                  </a:lnTo>
                  <a:lnTo>
                    <a:pt x="1540" y="1261"/>
                  </a:lnTo>
                  <a:lnTo>
                    <a:pt x="1572" y="1254"/>
                  </a:lnTo>
                  <a:lnTo>
                    <a:pt x="1604" y="1246"/>
                  </a:lnTo>
                  <a:lnTo>
                    <a:pt x="1636" y="1238"/>
                  </a:lnTo>
                  <a:lnTo>
                    <a:pt x="1665" y="1230"/>
                  </a:lnTo>
                  <a:lnTo>
                    <a:pt x="1697" y="1219"/>
                  </a:lnTo>
                  <a:lnTo>
                    <a:pt x="1737" y="1206"/>
                  </a:lnTo>
                  <a:lnTo>
                    <a:pt x="1771" y="1193"/>
                  </a:lnTo>
                  <a:lnTo>
                    <a:pt x="1803" y="1180"/>
                  </a:lnTo>
                  <a:lnTo>
                    <a:pt x="1840" y="1166"/>
                  </a:lnTo>
                  <a:lnTo>
                    <a:pt x="1875" y="1151"/>
                  </a:lnTo>
                  <a:lnTo>
                    <a:pt x="1907" y="1137"/>
                  </a:lnTo>
                  <a:lnTo>
                    <a:pt x="1936" y="1120"/>
                  </a:lnTo>
                  <a:lnTo>
                    <a:pt x="1963" y="1105"/>
                  </a:lnTo>
                  <a:lnTo>
                    <a:pt x="1990" y="1088"/>
                  </a:lnTo>
                  <a:lnTo>
                    <a:pt x="2021" y="1073"/>
                  </a:lnTo>
                  <a:lnTo>
                    <a:pt x="2054" y="1053"/>
                  </a:lnTo>
                  <a:lnTo>
                    <a:pt x="2085" y="1033"/>
                  </a:lnTo>
                  <a:lnTo>
                    <a:pt x="2114" y="1013"/>
                  </a:lnTo>
                  <a:lnTo>
                    <a:pt x="2139" y="996"/>
                  </a:lnTo>
                  <a:lnTo>
                    <a:pt x="2184" y="965"/>
                  </a:lnTo>
                  <a:lnTo>
                    <a:pt x="2224" y="934"/>
                  </a:lnTo>
                  <a:lnTo>
                    <a:pt x="2265" y="899"/>
                  </a:lnTo>
                  <a:lnTo>
                    <a:pt x="2306" y="858"/>
                  </a:lnTo>
                  <a:lnTo>
                    <a:pt x="2335" y="828"/>
                  </a:lnTo>
                  <a:lnTo>
                    <a:pt x="2367" y="794"/>
                  </a:lnTo>
                  <a:lnTo>
                    <a:pt x="2402" y="757"/>
                  </a:lnTo>
                  <a:lnTo>
                    <a:pt x="2433" y="720"/>
                  </a:lnTo>
                  <a:lnTo>
                    <a:pt x="2462" y="681"/>
                  </a:lnTo>
                  <a:lnTo>
                    <a:pt x="2497" y="635"/>
                  </a:lnTo>
                  <a:lnTo>
                    <a:pt x="2799" y="791"/>
                  </a:lnTo>
                  <a:lnTo>
                    <a:pt x="2504" y="0"/>
                  </a:lnTo>
                  <a:lnTo>
                    <a:pt x="1546" y="150"/>
                  </a:lnTo>
                  <a:lnTo>
                    <a:pt x="1868" y="311"/>
                  </a:lnTo>
                  <a:lnTo>
                    <a:pt x="1841" y="345"/>
                  </a:lnTo>
                  <a:lnTo>
                    <a:pt x="1812" y="375"/>
                  </a:lnTo>
                  <a:lnTo>
                    <a:pt x="1783" y="405"/>
                  </a:lnTo>
                  <a:lnTo>
                    <a:pt x="1755" y="433"/>
                  </a:lnTo>
                  <a:lnTo>
                    <a:pt x="1731" y="454"/>
                  </a:lnTo>
                  <a:lnTo>
                    <a:pt x="1705" y="478"/>
                  </a:lnTo>
                  <a:lnTo>
                    <a:pt x="1676" y="498"/>
                  </a:lnTo>
                  <a:lnTo>
                    <a:pt x="1644" y="519"/>
                  </a:lnTo>
                  <a:lnTo>
                    <a:pt x="1605" y="542"/>
                  </a:lnTo>
                  <a:lnTo>
                    <a:pt x="1573" y="560"/>
                  </a:lnTo>
                  <a:lnTo>
                    <a:pt x="1546" y="574"/>
                  </a:lnTo>
                  <a:lnTo>
                    <a:pt x="1506" y="594"/>
                  </a:lnTo>
                  <a:lnTo>
                    <a:pt x="1471" y="607"/>
                  </a:lnTo>
                  <a:lnTo>
                    <a:pt x="1440" y="616"/>
                  </a:lnTo>
                  <a:lnTo>
                    <a:pt x="1408" y="625"/>
                  </a:lnTo>
                  <a:lnTo>
                    <a:pt x="1362" y="637"/>
                  </a:lnTo>
                  <a:lnTo>
                    <a:pt x="1315" y="642"/>
                  </a:lnTo>
                  <a:lnTo>
                    <a:pt x="1269" y="647"/>
                  </a:lnTo>
                  <a:lnTo>
                    <a:pt x="1200" y="650"/>
                  </a:lnTo>
                  <a:lnTo>
                    <a:pt x="1110" y="651"/>
                  </a:lnTo>
                  <a:lnTo>
                    <a:pt x="1041" y="642"/>
                  </a:lnTo>
                  <a:lnTo>
                    <a:pt x="978" y="630"/>
                  </a:lnTo>
                  <a:lnTo>
                    <a:pt x="906" y="611"/>
                  </a:lnTo>
                  <a:lnTo>
                    <a:pt x="842" y="587"/>
                  </a:lnTo>
                  <a:lnTo>
                    <a:pt x="778" y="559"/>
                  </a:lnTo>
                  <a:lnTo>
                    <a:pt x="720" y="526"/>
                  </a:lnTo>
                  <a:lnTo>
                    <a:pt x="664" y="482"/>
                  </a:lnTo>
                  <a:lnTo>
                    <a:pt x="0" y="821"/>
                  </a:lnTo>
                  <a:lnTo>
                    <a:pt x="27" y="849"/>
                  </a:lnTo>
                  <a:lnTo>
                    <a:pt x="66" y="882"/>
                  </a:lnTo>
                  <a:lnTo>
                    <a:pt x="98" y="910"/>
                  </a:lnTo>
                  <a:lnTo>
                    <a:pt x="130" y="937"/>
                  </a:lnTo>
                  <a:lnTo>
                    <a:pt x="162" y="964"/>
                  </a:lnTo>
                  <a:lnTo>
                    <a:pt x="201" y="992"/>
                  </a:lnTo>
                  <a:lnTo>
                    <a:pt x="236" y="1016"/>
                  </a:lnTo>
                  <a:lnTo>
                    <a:pt x="271" y="1039"/>
                  </a:lnTo>
                  <a:lnTo>
                    <a:pt x="311" y="1061"/>
                  </a:lnTo>
                  <a:lnTo>
                    <a:pt x="350" y="1086"/>
                  </a:lnTo>
                  <a:lnTo>
                    <a:pt x="390" y="1108"/>
                  </a:lnTo>
                  <a:lnTo>
                    <a:pt x="427" y="1127"/>
                  </a:lnTo>
                  <a:lnTo>
                    <a:pt x="464" y="1145"/>
                  </a:lnTo>
                  <a:lnTo>
                    <a:pt x="499" y="1161"/>
                  </a:lnTo>
                  <a:lnTo>
                    <a:pt x="547" y="1180"/>
                  </a:lnTo>
                  <a:lnTo>
                    <a:pt x="592" y="1197"/>
                  </a:lnTo>
                  <a:lnTo>
                    <a:pt x="643" y="1214"/>
                  </a:lnTo>
                  <a:lnTo>
                    <a:pt x="682" y="1227"/>
                  </a:lnTo>
                  <a:lnTo>
                    <a:pt x="719" y="1240"/>
                  </a:lnTo>
                  <a:lnTo>
                    <a:pt x="762" y="1251"/>
                  </a:lnTo>
                  <a:lnTo>
                    <a:pt x="804" y="1261"/>
                  </a:lnTo>
                  <a:lnTo>
                    <a:pt x="845" y="1270"/>
                  </a:lnTo>
                  <a:lnTo>
                    <a:pt x="893" y="1278"/>
                  </a:lnTo>
                  <a:lnTo>
                    <a:pt x="941" y="1285"/>
                  </a:lnTo>
                  <a:lnTo>
                    <a:pt x="991" y="1291"/>
                  </a:lnTo>
                  <a:lnTo>
                    <a:pt x="1043" y="1295"/>
                  </a:lnTo>
                  <a:lnTo>
                    <a:pt x="1081" y="1297"/>
                  </a:lnTo>
                  <a:lnTo>
                    <a:pt x="1134" y="1299"/>
                  </a:lnTo>
                  <a:lnTo>
                    <a:pt x="1187" y="1299"/>
                  </a:lnTo>
                  <a:lnTo>
                    <a:pt x="1229" y="1298"/>
                  </a:lnTo>
                  <a:lnTo>
                    <a:pt x="1273" y="1297"/>
                  </a:lnTo>
                  <a:lnTo>
                    <a:pt x="1323" y="1294"/>
                  </a:lnTo>
                  <a:lnTo>
                    <a:pt x="1368" y="1288"/>
                  </a:lnTo>
                  <a:lnTo>
                    <a:pt x="1407" y="1284"/>
                  </a:lnTo>
                  <a:close/>
                </a:path>
              </a:pathLst>
            </a:custGeom>
            <a:gradFill rotWithShape="1">
              <a:gsLst>
                <a:gs pos="0">
                  <a:srgbClr val="FFCC66"/>
                </a:gs>
                <a:gs pos="100000">
                  <a:srgbClr val="FF0000"/>
                </a:gs>
              </a:gsLst>
              <a:path path="rect">
                <a:fillToRect l="50000" t="50000" r="50000" b="50000"/>
              </a:path>
            </a:gradFill>
            <a:ln w="9525">
              <a:noFill/>
              <a:round/>
              <a:headEnd/>
              <a:tailEnd/>
            </a:ln>
          </p:spPr>
          <p:txBody>
            <a:bodyPr/>
            <a:lstStyle/>
            <a:p>
              <a:endParaRPr lang="ru-RU"/>
            </a:p>
          </p:txBody>
        </p:sp>
        <p:sp>
          <p:nvSpPr>
            <p:cNvPr id="18" name="Rectangle 11"/>
            <p:cNvSpPr>
              <a:spLocks noChangeArrowheads="1"/>
            </p:cNvSpPr>
            <p:nvPr/>
          </p:nvSpPr>
          <p:spPr bwMode="auto">
            <a:xfrm>
              <a:off x="2563" y="2880"/>
              <a:ext cx="1596" cy="1018"/>
            </a:xfrm>
            <a:prstGeom prst="rect">
              <a:avLst/>
            </a:prstGeom>
            <a:noFill/>
            <a:ln w="9525">
              <a:solidFill>
                <a:srgbClr val="00CCFF"/>
              </a:solidFill>
              <a:miter lim="800000"/>
              <a:headEnd/>
              <a:tailEnd/>
            </a:ln>
            <a:effectLst/>
          </p:spPr>
          <p:txBody>
            <a:bodyPr lIns="92075" tIns="46038" rIns="92075" bIns="46038" anchor="ctr">
              <a:spAutoFit/>
            </a:bodyPr>
            <a:lstStyle/>
            <a:p>
              <a:pPr>
                <a:buFontTx/>
                <a:buChar char="-"/>
              </a:pPr>
              <a:r>
                <a:rPr lang="ko-KR" altLang="en-US" sz="1100">
                  <a:solidFill>
                    <a:srgbClr val="000000"/>
                  </a:solidFill>
                  <a:latin typeface="Tahoma" pitchFamily="34" charset="0"/>
                </a:rPr>
                <a:t> </a:t>
              </a:r>
              <a:r>
                <a:rPr lang="en-US" altLang="ko-KR" sz="1100">
                  <a:solidFill>
                    <a:srgbClr val="000000"/>
                  </a:solidFill>
                  <a:latin typeface="Tahoma" pitchFamily="34" charset="0"/>
                </a:rPr>
                <a:t>Yard Cranes</a:t>
              </a:r>
            </a:p>
            <a:p>
              <a:pPr>
                <a:buFontTx/>
                <a:buChar char="-"/>
              </a:pPr>
              <a:r>
                <a:rPr lang="en-US" altLang="ko-KR" sz="1100">
                  <a:solidFill>
                    <a:srgbClr val="000000"/>
                  </a:solidFill>
                  <a:latin typeface="Tahoma" pitchFamily="34" charset="0"/>
                </a:rPr>
                <a:t> Train/Trams</a:t>
              </a:r>
            </a:p>
            <a:p>
              <a:pPr>
                <a:buFontTx/>
                <a:buChar char="-"/>
              </a:pPr>
              <a:r>
                <a:rPr lang="en-US" altLang="ko-KR" sz="1100">
                  <a:solidFill>
                    <a:srgbClr val="000000"/>
                  </a:solidFill>
                  <a:latin typeface="Tahoma" pitchFamily="34" charset="0"/>
                </a:rPr>
                <a:t>Intra Building Train</a:t>
              </a:r>
            </a:p>
            <a:p>
              <a:pPr>
                <a:buFontTx/>
                <a:buChar char="-"/>
              </a:pPr>
              <a:r>
                <a:rPr lang="en-US" altLang="ko-KR" sz="1100">
                  <a:solidFill>
                    <a:srgbClr val="000000"/>
                  </a:solidFill>
                  <a:latin typeface="Tahoma" pitchFamily="34" charset="0"/>
                </a:rPr>
                <a:t> UPS</a:t>
              </a:r>
            </a:p>
            <a:p>
              <a:pPr>
                <a:buFontTx/>
                <a:buChar char="-"/>
              </a:pPr>
              <a:r>
                <a:rPr lang="en-US" altLang="ko-KR" sz="1100">
                  <a:solidFill>
                    <a:srgbClr val="000000"/>
                  </a:solidFill>
                  <a:latin typeface="Tahoma" pitchFamily="34" charset="0"/>
                </a:rPr>
                <a:t> Engine Starter </a:t>
              </a:r>
            </a:p>
            <a:p>
              <a:pPr>
                <a:buFontTx/>
                <a:buChar char="-"/>
              </a:pPr>
              <a:r>
                <a:rPr lang="en-US" altLang="ko-KR" sz="1100">
                  <a:solidFill>
                    <a:srgbClr val="000000"/>
                  </a:solidFill>
                  <a:latin typeface="Tahoma" pitchFamily="34" charset="0"/>
                </a:rPr>
                <a:t> Windmill </a:t>
              </a:r>
            </a:p>
            <a:p>
              <a:pPr>
                <a:buFontTx/>
                <a:buChar char="-"/>
              </a:pPr>
              <a:r>
                <a:rPr lang="en-US" altLang="ko-KR" sz="1100">
                  <a:solidFill>
                    <a:srgbClr val="000000"/>
                  </a:solidFill>
                  <a:latin typeface="Tahoma" pitchFamily="34" charset="0"/>
                </a:rPr>
                <a:t> Postal System </a:t>
              </a:r>
            </a:p>
            <a:p>
              <a:pPr>
                <a:buFontTx/>
                <a:buChar char="-"/>
              </a:pPr>
              <a:r>
                <a:rPr lang="en-US" altLang="ko-KR" sz="1100">
                  <a:solidFill>
                    <a:srgbClr val="000000"/>
                  </a:solidFill>
                  <a:latin typeface="Tahoma" pitchFamily="34" charset="0"/>
                </a:rPr>
                <a:t> Welding Machine</a:t>
              </a:r>
            </a:p>
            <a:p>
              <a:pPr>
                <a:buFontTx/>
                <a:buChar char="-"/>
              </a:pPr>
              <a:r>
                <a:rPr lang="en-US" altLang="ko-KR" sz="1100">
                  <a:solidFill>
                    <a:srgbClr val="000000"/>
                  </a:solidFill>
                  <a:latin typeface="Tahoma" pitchFamily="34" charset="0"/>
                </a:rPr>
                <a:t> Military/Aero application</a:t>
              </a:r>
            </a:p>
          </p:txBody>
        </p:sp>
      </p:grpSp>
      <p:grpSp>
        <p:nvGrpSpPr>
          <p:cNvPr id="19" name="Group 12"/>
          <p:cNvGrpSpPr>
            <a:grpSpLocks/>
          </p:cNvGrpSpPr>
          <p:nvPr/>
        </p:nvGrpSpPr>
        <p:grpSpPr bwMode="auto">
          <a:xfrm>
            <a:off x="4043362" y="990600"/>
            <a:ext cx="5100638" cy="3330575"/>
            <a:chOff x="2338" y="612"/>
            <a:chExt cx="3213" cy="2098"/>
          </a:xfrm>
        </p:grpSpPr>
        <p:sp>
          <p:nvSpPr>
            <p:cNvPr id="20" name="AutoShape 13"/>
            <p:cNvSpPr>
              <a:spLocks noChangeArrowheads="1"/>
            </p:cNvSpPr>
            <p:nvPr/>
          </p:nvSpPr>
          <p:spPr bwMode="auto">
            <a:xfrm>
              <a:off x="3167" y="707"/>
              <a:ext cx="2384" cy="237"/>
            </a:xfrm>
            <a:prstGeom prst="bevel">
              <a:avLst>
                <a:gd name="adj" fmla="val 12500"/>
              </a:avLst>
            </a:prstGeom>
            <a:gradFill rotWithShape="1">
              <a:gsLst>
                <a:gs pos="0">
                  <a:srgbClr val="0000FF"/>
                </a:gs>
                <a:gs pos="100000">
                  <a:srgbClr val="000000"/>
                </a:gs>
              </a:gsLst>
              <a:path path="rect">
                <a:fillToRect l="50000" t="50000" r="50000" b="50000"/>
              </a:path>
            </a:gradFill>
            <a:ln w="9525">
              <a:noFill/>
              <a:miter lim="800000"/>
              <a:headEnd/>
              <a:tailEnd/>
            </a:ln>
            <a:effectLst>
              <a:outerShdw sy="50000" rotWithShape="0">
                <a:schemeClr val="bg2"/>
              </a:outerShdw>
            </a:effectLst>
          </p:spPr>
          <p:txBody>
            <a:bodyPr lIns="92075" tIns="46038" rIns="92075" bIns="46038" anchor="ctr">
              <a:spAutoFit/>
            </a:bodyPr>
            <a:lstStyle/>
            <a:p>
              <a:pPr latinLnBrk="0">
                <a:buFont typeface="Wingdings" pitchFamily="2" charset="2"/>
                <a:buChar char="Ø"/>
              </a:pPr>
              <a:r>
                <a:rPr lang="ko-KR" altLang="en-US" sz="1400" b="1">
                  <a:solidFill>
                    <a:srgbClr val="FFFF00"/>
                  </a:solidFill>
                  <a:latin typeface="Tahoma" pitchFamily="34" charset="0"/>
                </a:rPr>
                <a:t> </a:t>
              </a:r>
              <a:r>
                <a:rPr lang="en-US" altLang="ko-KR" sz="1400" b="1">
                  <a:solidFill>
                    <a:srgbClr val="FFFF00"/>
                  </a:solidFill>
                  <a:latin typeface="Tahoma" pitchFamily="34" charset="0"/>
                </a:rPr>
                <a:t>Automotive Market (2011~)</a:t>
              </a:r>
            </a:p>
          </p:txBody>
        </p:sp>
        <p:sp>
          <p:nvSpPr>
            <p:cNvPr id="21" name="Rectangle 14"/>
            <p:cNvSpPr>
              <a:spLocks noChangeArrowheads="1"/>
            </p:cNvSpPr>
            <p:nvPr/>
          </p:nvSpPr>
          <p:spPr bwMode="auto">
            <a:xfrm>
              <a:off x="4131" y="1265"/>
              <a:ext cx="1419" cy="1124"/>
            </a:xfrm>
            <a:prstGeom prst="rect">
              <a:avLst/>
            </a:prstGeom>
            <a:noFill/>
            <a:ln w="9525">
              <a:solidFill>
                <a:srgbClr val="00CCFF"/>
              </a:solidFill>
              <a:miter lim="800000"/>
              <a:headEnd/>
              <a:tailEnd/>
            </a:ln>
            <a:effectLst/>
          </p:spPr>
          <p:txBody>
            <a:bodyPr lIns="92075" tIns="46038" rIns="92075" bIns="46038" anchor="ctr">
              <a:spAutoFit/>
            </a:bodyPr>
            <a:lstStyle/>
            <a:p>
              <a:pPr latinLnBrk="0">
                <a:buFontTx/>
                <a:buChar char="-"/>
              </a:pPr>
              <a:r>
                <a:rPr lang="ko-KR" altLang="en-US" sz="1100">
                  <a:solidFill>
                    <a:srgbClr val="000000"/>
                  </a:solidFill>
                  <a:latin typeface="Tahoma" pitchFamily="34" charset="0"/>
                </a:rPr>
                <a:t>  </a:t>
              </a:r>
              <a:r>
                <a:rPr lang="en-US" altLang="ko-KR" sz="1100">
                  <a:solidFill>
                    <a:srgbClr val="000000"/>
                  </a:solidFill>
                  <a:latin typeface="Tahoma" pitchFamily="34" charset="0"/>
                </a:rPr>
                <a:t>Hybrid Bus/Truck</a:t>
              </a:r>
            </a:p>
            <a:p>
              <a:pPr latinLnBrk="0">
                <a:buFontTx/>
                <a:buChar char="-"/>
              </a:pPr>
              <a:r>
                <a:rPr lang="en-US" altLang="ko-KR" sz="1100">
                  <a:solidFill>
                    <a:srgbClr val="000000"/>
                  </a:solidFill>
                  <a:latin typeface="Tahoma" pitchFamily="34" charset="0"/>
                </a:rPr>
                <a:t>  Regenerative Brake</a:t>
              </a:r>
            </a:p>
            <a:p>
              <a:pPr latinLnBrk="0">
                <a:buFontTx/>
                <a:buChar char="-"/>
              </a:pPr>
              <a:r>
                <a:rPr lang="en-US" altLang="ko-KR" sz="1100">
                  <a:solidFill>
                    <a:srgbClr val="000000"/>
                  </a:solidFill>
                  <a:latin typeface="Tahoma" pitchFamily="34" charset="0"/>
                </a:rPr>
                <a:t>  Diesel Starting</a:t>
              </a:r>
            </a:p>
            <a:p>
              <a:pPr latinLnBrk="0">
                <a:buFontTx/>
                <a:buChar char="-"/>
              </a:pPr>
              <a:r>
                <a:rPr lang="en-US" altLang="ko-KR" sz="1100">
                  <a:solidFill>
                    <a:srgbClr val="000000"/>
                  </a:solidFill>
                  <a:latin typeface="Tahoma" pitchFamily="34" charset="0"/>
                </a:rPr>
                <a:t>  Voltage Stabilization</a:t>
              </a:r>
            </a:p>
            <a:p>
              <a:pPr latinLnBrk="0">
                <a:buFontTx/>
                <a:buChar char="-"/>
              </a:pPr>
              <a:r>
                <a:rPr lang="en-US" altLang="ko-KR" sz="1100">
                  <a:solidFill>
                    <a:srgbClr val="000000"/>
                  </a:solidFill>
                  <a:latin typeface="Tahoma" pitchFamily="34" charset="0"/>
                </a:rPr>
                <a:t>  Stop &amp; Go System</a:t>
              </a:r>
            </a:p>
            <a:p>
              <a:pPr latinLnBrk="0">
                <a:buFontTx/>
                <a:buChar char="-"/>
              </a:pPr>
              <a:r>
                <a:rPr lang="en-US" altLang="ko-KR" sz="1100">
                  <a:solidFill>
                    <a:srgbClr val="000000"/>
                  </a:solidFill>
                  <a:latin typeface="Tahoma" pitchFamily="34" charset="0"/>
                </a:rPr>
                <a:t>  </a:t>
              </a:r>
              <a:r>
                <a:rPr lang="en-US" altLang="ko-KR" sz="1100">
                  <a:solidFill>
                    <a:srgbClr val="000000"/>
                  </a:solidFill>
                  <a:latin typeface="Symbol" pitchFamily="18" charset="2"/>
                </a:rPr>
                <a:t>m-</a:t>
              </a:r>
              <a:r>
                <a:rPr lang="en-US" altLang="ko-KR" sz="1100">
                  <a:solidFill>
                    <a:srgbClr val="000000"/>
                  </a:solidFill>
                  <a:latin typeface="Tahoma" pitchFamily="34" charset="0"/>
                </a:rPr>
                <a:t> Hybrid</a:t>
              </a:r>
            </a:p>
            <a:p>
              <a:pPr latinLnBrk="0">
                <a:buFontTx/>
                <a:buChar char="-"/>
              </a:pPr>
              <a:r>
                <a:rPr lang="en-US" altLang="ko-KR" sz="1100">
                  <a:solidFill>
                    <a:srgbClr val="000000"/>
                  </a:solidFill>
                  <a:latin typeface="Tahoma" pitchFamily="34" charset="0"/>
                </a:rPr>
                <a:t>  Mild Hybrid</a:t>
              </a:r>
            </a:p>
            <a:p>
              <a:pPr latinLnBrk="0">
                <a:buFontTx/>
                <a:buChar char="-"/>
              </a:pPr>
              <a:r>
                <a:rPr lang="en-US" altLang="ko-KR" sz="1100">
                  <a:solidFill>
                    <a:srgbClr val="000000"/>
                  </a:solidFill>
                  <a:latin typeface="Tahoma" pitchFamily="34" charset="0"/>
                </a:rPr>
                <a:t>  Full Hybrid</a:t>
              </a:r>
            </a:p>
            <a:p>
              <a:pPr latinLnBrk="0">
                <a:buFontTx/>
                <a:buChar char="-"/>
              </a:pPr>
              <a:r>
                <a:rPr lang="en-US" altLang="ko-KR" sz="1100">
                  <a:solidFill>
                    <a:srgbClr val="000000"/>
                  </a:solidFill>
                  <a:latin typeface="Tahoma" pitchFamily="34" charset="0"/>
                </a:rPr>
                <a:t>  Fuel Cell Car </a:t>
              </a:r>
            </a:p>
            <a:p>
              <a:pPr latinLnBrk="0">
                <a:buFontTx/>
                <a:buChar char="-"/>
              </a:pPr>
              <a:r>
                <a:rPr lang="en-US" altLang="ko-KR" sz="1100">
                  <a:solidFill>
                    <a:srgbClr val="000000"/>
                  </a:solidFill>
                  <a:latin typeface="Tahoma" pitchFamily="34" charset="0"/>
                </a:rPr>
                <a:t>  Fuel Cell System </a:t>
              </a:r>
            </a:p>
          </p:txBody>
        </p:sp>
        <p:sp>
          <p:nvSpPr>
            <p:cNvPr id="22" name="Freeform 15"/>
            <p:cNvSpPr>
              <a:spLocks/>
            </p:cNvSpPr>
            <p:nvPr/>
          </p:nvSpPr>
          <p:spPr bwMode="auto">
            <a:xfrm>
              <a:off x="2338" y="612"/>
              <a:ext cx="1924" cy="2098"/>
            </a:xfrm>
            <a:custGeom>
              <a:avLst/>
              <a:gdLst/>
              <a:ahLst/>
              <a:cxnLst>
                <a:cxn ang="0">
                  <a:pos x="832" y="312"/>
                </a:cxn>
                <a:cxn ang="0">
                  <a:pos x="909" y="326"/>
                </a:cxn>
                <a:cxn ang="0">
                  <a:pos x="968" y="339"/>
                </a:cxn>
                <a:cxn ang="0">
                  <a:pos x="1031" y="356"/>
                </a:cxn>
                <a:cxn ang="0">
                  <a:pos x="1093" y="374"/>
                </a:cxn>
                <a:cxn ang="0">
                  <a:pos x="1166" y="399"/>
                </a:cxn>
                <a:cxn ang="0">
                  <a:pos x="1235" y="426"/>
                </a:cxn>
                <a:cxn ang="0">
                  <a:pos x="1302" y="456"/>
                </a:cxn>
                <a:cxn ang="0">
                  <a:pos x="1360" y="487"/>
                </a:cxn>
                <a:cxn ang="0">
                  <a:pos x="1417" y="520"/>
                </a:cxn>
                <a:cxn ang="0">
                  <a:pos x="1482" y="559"/>
                </a:cxn>
                <a:cxn ang="0">
                  <a:pos x="1538" y="598"/>
                </a:cxn>
                <a:cxn ang="0">
                  <a:pos x="1626" y="667"/>
                </a:cxn>
                <a:cxn ang="0">
                  <a:pos x="1703" y="736"/>
                </a:cxn>
                <a:cxn ang="0">
                  <a:pos x="1764" y="800"/>
                </a:cxn>
                <a:cxn ang="0">
                  <a:pos x="1828" y="875"/>
                </a:cxn>
                <a:cxn ang="0">
                  <a:pos x="1887" y="956"/>
                </a:cxn>
                <a:cxn ang="0">
                  <a:pos x="1939" y="1035"/>
                </a:cxn>
                <a:cxn ang="0">
                  <a:pos x="1985" y="1124"/>
                </a:cxn>
                <a:cxn ang="0">
                  <a:pos x="2024" y="1219"/>
                </a:cxn>
                <a:cxn ang="0">
                  <a:pos x="2064" y="1337"/>
                </a:cxn>
                <a:cxn ang="0">
                  <a:pos x="2088" y="1451"/>
                </a:cxn>
                <a:cxn ang="0">
                  <a:pos x="2107" y="1600"/>
                </a:cxn>
                <a:cxn ang="0">
                  <a:pos x="2107" y="1727"/>
                </a:cxn>
                <a:cxn ang="0">
                  <a:pos x="2093" y="1845"/>
                </a:cxn>
                <a:cxn ang="0">
                  <a:pos x="2070" y="1965"/>
                </a:cxn>
                <a:cxn ang="0">
                  <a:pos x="2027" y="2098"/>
                </a:cxn>
                <a:cxn ang="0">
                  <a:pos x="1363" y="1798"/>
                </a:cxn>
                <a:cxn ang="0">
                  <a:pos x="1379" y="1689"/>
                </a:cxn>
                <a:cxn ang="0">
                  <a:pos x="1376" y="1591"/>
                </a:cxn>
                <a:cxn ang="0">
                  <a:pos x="1356" y="1485"/>
                </a:cxn>
                <a:cxn ang="0">
                  <a:pos x="1320" y="1389"/>
                </a:cxn>
                <a:cxn ang="0">
                  <a:pos x="1273" y="1303"/>
                </a:cxn>
                <a:cxn ang="0">
                  <a:pos x="1228" y="1243"/>
                </a:cxn>
                <a:cxn ang="0">
                  <a:pos x="1180" y="1189"/>
                </a:cxn>
                <a:cxn ang="0">
                  <a:pos x="1127" y="1141"/>
                </a:cxn>
                <a:cxn ang="0">
                  <a:pos x="1073" y="1096"/>
                </a:cxn>
                <a:cxn ang="0">
                  <a:pos x="1002" y="1053"/>
                </a:cxn>
                <a:cxn ang="0">
                  <a:pos x="943" y="1021"/>
                </a:cxn>
                <a:cxn ang="0">
                  <a:pos x="867" y="988"/>
                </a:cxn>
                <a:cxn ang="0">
                  <a:pos x="805" y="969"/>
                </a:cxn>
                <a:cxn ang="0">
                  <a:pos x="712" y="952"/>
                </a:cxn>
                <a:cxn ang="0">
                  <a:pos x="619" y="944"/>
                </a:cxn>
                <a:cxn ang="0">
                  <a:pos x="593" y="1284"/>
                </a:cxn>
                <a:cxn ang="0">
                  <a:pos x="592" y="0"/>
                </a:cxn>
                <a:cxn ang="0">
                  <a:pos x="624" y="295"/>
                </a:cxn>
                <a:cxn ang="0">
                  <a:pos x="718" y="299"/>
                </a:cxn>
                <a:cxn ang="0">
                  <a:pos x="803" y="307"/>
                </a:cxn>
              </a:cxnLst>
              <a:rect l="0" t="0" r="r" b="b"/>
              <a:pathLst>
                <a:path w="2109" h="2098">
                  <a:moveTo>
                    <a:pt x="803" y="307"/>
                  </a:moveTo>
                  <a:lnTo>
                    <a:pt x="832" y="312"/>
                  </a:lnTo>
                  <a:lnTo>
                    <a:pt x="871" y="317"/>
                  </a:lnTo>
                  <a:lnTo>
                    <a:pt x="909" y="326"/>
                  </a:lnTo>
                  <a:lnTo>
                    <a:pt x="936" y="331"/>
                  </a:lnTo>
                  <a:lnTo>
                    <a:pt x="968" y="339"/>
                  </a:lnTo>
                  <a:lnTo>
                    <a:pt x="999" y="347"/>
                  </a:lnTo>
                  <a:lnTo>
                    <a:pt x="1031" y="356"/>
                  </a:lnTo>
                  <a:lnTo>
                    <a:pt x="1060" y="363"/>
                  </a:lnTo>
                  <a:lnTo>
                    <a:pt x="1093" y="374"/>
                  </a:lnTo>
                  <a:lnTo>
                    <a:pt x="1132" y="388"/>
                  </a:lnTo>
                  <a:lnTo>
                    <a:pt x="1166" y="399"/>
                  </a:lnTo>
                  <a:lnTo>
                    <a:pt x="1198" y="412"/>
                  </a:lnTo>
                  <a:lnTo>
                    <a:pt x="1235" y="426"/>
                  </a:lnTo>
                  <a:lnTo>
                    <a:pt x="1270" y="442"/>
                  </a:lnTo>
                  <a:lnTo>
                    <a:pt x="1302" y="456"/>
                  </a:lnTo>
                  <a:lnTo>
                    <a:pt x="1332" y="473"/>
                  </a:lnTo>
                  <a:lnTo>
                    <a:pt x="1360" y="487"/>
                  </a:lnTo>
                  <a:lnTo>
                    <a:pt x="1387" y="504"/>
                  </a:lnTo>
                  <a:lnTo>
                    <a:pt x="1417" y="520"/>
                  </a:lnTo>
                  <a:lnTo>
                    <a:pt x="1451" y="540"/>
                  </a:lnTo>
                  <a:lnTo>
                    <a:pt x="1482" y="559"/>
                  </a:lnTo>
                  <a:lnTo>
                    <a:pt x="1510" y="579"/>
                  </a:lnTo>
                  <a:lnTo>
                    <a:pt x="1538" y="598"/>
                  </a:lnTo>
                  <a:lnTo>
                    <a:pt x="1581" y="630"/>
                  </a:lnTo>
                  <a:lnTo>
                    <a:pt x="1626" y="667"/>
                  </a:lnTo>
                  <a:lnTo>
                    <a:pt x="1661" y="695"/>
                  </a:lnTo>
                  <a:lnTo>
                    <a:pt x="1703" y="736"/>
                  </a:lnTo>
                  <a:lnTo>
                    <a:pt x="1732" y="766"/>
                  </a:lnTo>
                  <a:lnTo>
                    <a:pt x="1764" y="800"/>
                  </a:lnTo>
                  <a:lnTo>
                    <a:pt x="1799" y="838"/>
                  </a:lnTo>
                  <a:lnTo>
                    <a:pt x="1828" y="875"/>
                  </a:lnTo>
                  <a:lnTo>
                    <a:pt x="1857" y="916"/>
                  </a:lnTo>
                  <a:lnTo>
                    <a:pt x="1887" y="956"/>
                  </a:lnTo>
                  <a:lnTo>
                    <a:pt x="1913" y="998"/>
                  </a:lnTo>
                  <a:lnTo>
                    <a:pt x="1939" y="1035"/>
                  </a:lnTo>
                  <a:lnTo>
                    <a:pt x="1963" y="1080"/>
                  </a:lnTo>
                  <a:lnTo>
                    <a:pt x="1985" y="1124"/>
                  </a:lnTo>
                  <a:lnTo>
                    <a:pt x="2004" y="1170"/>
                  </a:lnTo>
                  <a:lnTo>
                    <a:pt x="2024" y="1219"/>
                  </a:lnTo>
                  <a:lnTo>
                    <a:pt x="2048" y="1280"/>
                  </a:lnTo>
                  <a:lnTo>
                    <a:pt x="2064" y="1337"/>
                  </a:lnTo>
                  <a:lnTo>
                    <a:pt x="2080" y="1395"/>
                  </a:lnTo>
                  <a:lnTo>
                    <a:pt x="2088" y="1451"/>
                  </a:lnTo>
                  <a:lnTo>
                    <a:pt x="2099" y="1518"/>
                  </a:lnTo>
                  <a:lnTo>
                    <a:pt x="2107" y="1600"/>
                  </a:lnTo>
                  <a:lnTo>
                    <a:pt x="2109" y="1664"/>
                  </a:lnTo>
                  <a:lnTo>
                    <a:pt x="2107" y="1727"/>
                  </a:lnTo>
                  <a:lnTo>
                    <a:pt x="2101" y="1788"/>
                  </a:lnTo>
                  <a:lnTo>
                    <a:pt x="2093" y="1845"/>
                  </a:lnTo>
                  <a:lnTo>
                    <a:pt x="2085" y="1904"/>
                  </a:lnTo>
                  <a:lnTo>
                    <a:pt x="2070" y="1965"/>
                  </a:lnTo>
                  <a:lnTo>
                    <a:pt x="2051" y="2030"/>
                  </a:lnTo>
                  <a:lnTo>
                    <a:pt x="2027" y="2098"/>
                  </a:lnTo>
                  <a:lnTo>
                    <a:pt x="1889" y="1719"/>
                  </a:lnTo>
                  <a:lnTo>
                    <a:pt x="1363" y="1798"/>
                  </a:lnTo>
                  <a:lnTo>
                    <a:pt x="1374" y="1732"/>
                  </a:lnTo>
                  <a:lnTo>
                    <a:pt x="1379" y="1689"/>
                  </a:lnTo>
                  <a:lnTo>
                    <a:pt x="1379" y="1644"/>
                  </a:lnTo>
                  <a:lnTo>
                    <a:pt x="1376" y="1591"/>
                  </a:lnTo>
                  <a:lnTo>
                    <a:pt x="1368" y="1542"/>
                  </a:lnTo>
                  <a:lnTo>
                    <a:pt x="1356" y="1485"/>
                  </a:lnTo>
                  <a:lnTo>
                    <a:pt x="1342" y="1440"/>
                  </a:lnTo>
                  <a:lnTo>
                    <a:pt x="1320" y="1389"/>
                  </a:lnTo>
                  <a:lnTo>
                    <a:pt x="1299" y="1345"/>
                  </a:lnTo>
                  <a:lnTo>
                    <a:pt x="1273" y="1303"/>
                  </a:lnTo>
                  <a:lnTo>
                    <a:pt x="1251" y="1270"/>
                  </a:lnTo>
                  <a:lnTo>
                    <a:pt x="1228" y="1243"/>
                  </a:lnTo>
                  <a:lnTo>
                    <a:pt x="1206" y="1216"/>
                  </a:lnTo>
                  <a:lnTo>
                    <a:pt x="1180" y="1189"/>
                  </a:lnTo>
                  <a:lnTo>
                    <a:pt x="1151" y="1161"/>
                  </a:lnTo>
                  <a:lnTo>
                    <a:pt x="1127" y="1141"/>
                  </a:lnTo>
                  <a:lnTo>
                    <a:pt x="1100" y="1117"/>
                  </a:lnTo>
                  <a:lnTo>
                    <a:pt x="1073" y="1096"/>
                  </a:lnTo>
                  <a:lnTo>
                    <a:pt x="1041" y="1075"/>
                  </a:lnTo>
                  <a:lnTo>
                    <a:pt x="1002" y="1053"/>
                  </a:lnTo>
                  <a:lnTo>
                    <a:pt x="970" y="1034"/>
                  </a:lnTo>
                  <a:lnTo>
                    <a:pt x="943" y="1021"/>
                  </a:lnTo>
                  <a:lnTo>
                    <a:pt x="903" y="1000"/>
                  </a:lnTo>
                  <a:lnTo>
                    <a:pt x="867" y="988"/>
                  </a:lnTo>
                  <a:lnTo>
                    <a:pt x="837" y="978"/>
                  </a:lnTo>
                  <a:lnTo>
                    <a:pt x="805" y="969"/>
                  </a:lnTo>
                  <a:lnTo>
                    <a:pt x="757" y="959"/>
                  </a:lnTo>
                  <a:lnTo>
                    <a:pt x="712" y="952"/>
                  </a:lnTo>
                  <a:lnTo>
                    <a:pt x="665" y="947"/>
                  </a:lnTo>
                  <a:lnTo>
                    <a:pt x="619" y="944"/>
                  </a:lnTo>
                  <a:lnTo>
                    <a:pt x="593" y="943"/>
                  </a:lnTo>
                  <a:lnTo>
                    <a:pt x="593" y="1284"/>
                  </a:lnTo>
                  <a:lnTo>
                    <a:pt x="0" y="651"/>
                  </a:lnTo>
                  <a:lnTo>
                    <a:pt x="592" y="0"/>
                  </a:lnTo>
                  <a:lnTo>
                    <a:pt x="592" y="293"/>
                  </a:lnTo>
                  <a:lnTo>
                    <a:pt x="624" y="295"/>
                  </a:lnTo>
                  <a:lnTo>
                    <a:pt x="670" y="296"/>
                  </a:lnTo>
                  <a:lnTo>
                    <a:pt x="718" y="299"/>
                  </a:lnTo>
                  <a:lnTo>
                    <a:pt x="765" y="303"/>
                  </a:lnTo>
                  <a:lnTo>
                    <a:pt x="803" y="307"/>
                  </a:lnTo>
                  <a:close/>
                </a:path>
              </a:pathLst>
            </a:custGeom>
            <a:gradFill rotWithShape="1">
              <a:gsLst>
                <a:gs pos="0">
                  <a:srgbClr val="CC66FF"/>
                </a:gs>
                <a:gs pos="100000">
                  <a:srgbClr val="660066"/>
                </a:gs>
              </a:gsLst>
              <a:path path="rect">
                <a:fillToRect l="50000" t="50000" r="50000" b="50000"/>
              </a:path>
            </a:gradFill>
            <a:ln w="9525">
              <a:noFill/>
              <a:round/>
              <a:headEnd/>
              <a:tailEnd/>
            </a:ln>
          </p:spPr>
          <p:txBody>
            <a:bodyPr/>
            <a:lstStyle/>
            <a:p>
              <a:endParaRPr lang="ru-RU"/>
            </a:p>
          </p:txBody>
        </p:sp>
        <p:sp>
          <p:nvSpPr>
            <p:cNvPr id="23" name="Text Box 16"/>
            <p:cNvSpPr txBox="1">
              <a:spLocks noChangeArrowheads="1"/>
            </p:cNvSpPr>
            <p:nvPr/>
          </p:nvSpPr>
          <p:spPr bwMode="auto">
            <a:xfrm>
              <a:off x="3190" y="1020"/>
              <a:ext cx="1555" cy="192"/>
            </a:xfrm>
            <a:prstGeom prst="rect">
              <a:avLst/>
            </a:prstGeom>
            <a:noFill/>
            <a:ln w="9525">
              <a:noFill/>
              <a:miter lim="800000"/>
              <a:headEnd/>
              <a:tailEnd/>
            </a:ln>
            <a:effectLst/>
          </p:spPr>
          <p:txBody>
            <a:bodyPr wrap="none">
              <a:spAutoFit/>
            </a:bodyPr>
            <a:lstStyle/>
            <a:p>
              <a:pPr>
                <a:buFontTx/>
                <a:buChar char="-"/>
              </a:pPr>
              <a:r>
                <a:rPr lang="en-US" altLang="ko-KR" sz="1400" b="1" i="1">
                  <a:solidFill>
                    <a:srgbClr val="FF0000"/>
                  </a:solidFill>
                  <a:latin typeface="Tahoma" pitchFamily="34" charset="0"/>
                </a:rPr>
                <a:t>Long Term Commitment </a:t>
              </a:r>
            </a:p>
          </p:txBody>
        </p:sp>
      </p:grpSp>
      <p:sp>
        <p:nvSpPr>
          <p:cNvPr id="24" name="AutoShape 17"/>
          <p:cNvSpPr>
            <a:spLocks noChangeArrowheads="1"/>
          </p:cNvSpPr>
          <p:nvPr/>
        </p:nvSpPr>
        <p:spPr bwMode="auto">
          <a:xfrm>
            <a:off x="582612" y="1546225"/>
            <a:ext cx="3740150" cy="376238"/>
          </a:xfrm>
          <a:prstGeom prst="bevel">
            <a:avLst>
              <a:gd name="adj" fmla="val 12500"/>
            </a:avLst>
          </a:prstGeom>
          <a:gradFill rotWithShape="1">
            <a:gsLst>
              <a:gs pos="0">
                <a:srgbClr val="0000FF"/>
              </a:gs>
              <a:gs pos="100000">
                <a:srgbClr val="000000"/>
              </a:gs>
            </a:gsLst>
            <a:path path="rect">
              <a:fillToRect l="50000" t="50000" r="50000" b="50000"/>
            </a:path>
          </a:gradFill>
          <a:ln w="9525">
            <a:noFill/>
            <a:miter lim="800000"/>
            <a:headEnd/>
            <a:tailEnd/>
          </a:ln>
          <a:effectLst>
            <a:outerShdw sy="50000" rotWithShape="0">
              <a:schemeClr val="bg2"/>
            </a:outerShdw>
          </a:effectLst>
        </p:spPr>
        <p:txBody>
          <a:bodyPr lIns="92075" tIns="46038" rIns="92075" bIns="46038" anchor="ctr">
            <a:spAutoFit/>
          </a:bodyPr>
          <a:lstStyle/>
          <a:p>
            <a:pPr latinLnBrk="0">
              <a:buFont typeface="Wingdings" pitchFamily="2" charset="2"/>
              <a:buChar char="Ø"/>
            </a:pPr>
            <a:r>
              <a:rPr lang="ko-KR" altLang="en-US" sz="1400" b="1">
                <a:solidFill>
                  <a:srgbClr val="FFFF00"/>
                </a:solidFill>
                <a:latin typeface="Tahoma" pitchFamily="34" charset="0"/>
              </a:rPr>
              <a:t> </a:t>
            </a:r>
            <a:r>
              <a:rPr lang="en-US" altLang="ko-KR" sz="1400" b="1">
                <a:solidFill>
                  <a:srgbClr val="FFFF00"/>
                </a:solidFill>
                <a:latin typeface="Tahoma" pitchFamily="34" charset="0"/>
              </a:rPr>
              <a:t>Consumer Market (2005-2006)</a:t>
            </a:r>
          </a:p>
        </p:txBody>
      </p:sp>
    </p:spTree>
    <p:extLst>
      <p:ext uri="{BB962C8B-B14F-4D97-AF65-F5344CB8AC3E}">
        <p14:creationId xmlns="" xmlns:p14="http://schemas.microsoft.com/office/powerpoint/2010/main" val="80901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2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6158" y="762000"/>
            <a:ext cx="9829800" cy="5943600"/>
          </a:xfrm>
          <a:prstGeom prst="roundRect">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Font typeface="Arial" pitchFamily="34" charset="0"/>
              <a:buChar char="•"/>
            </a:pPr>
            <a:endParaRPr lang="en-US" dirty="0"/>
          </a:p>
        </p:txBody>
      </p:sp>
      <p:sp>
        <p:nvSpPr>
          <p:cNvPr id="3" name="Title 1"/>
          <p:cNvSpPr txBox="1">
            <a:spLocks/>
          </p:cNvSpPr>
          <p:nvPr/>
        </p:nvSpPr>
        <p:spPr>
          <a:xfrm>
            <a:off x="1295400" y="34925"/>
            <a:ext cx="5086350" cy="6508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i="1" dirty="0" err="1" smtClean="0"/>
              <a:t>Nesscap</a:t>
            </a:r>
            <a:r>
              <a:rPr lang="en-US" sz="2800" b="1" i="1" dirty="0" smtClean="0"/>
              <a:t> – Staff and Facilities</a:t>
            </a:r>
            <a:endParaRPr lang="en-US" sz="2800" b="1" i="1" dirty="0"/>
          </a:p>
        </p:txBody>
      </p:sp>
      <p:sp>
        <p:nvSpPr>
          <p:cNvPr id="4" name="Oval 3"/>
          <p:cNvSpPr/>
          <p:nvPr/>
        </p:nvSpPr>
        <p:spPr>
          <a:xfrm>
            <a:off x="-281730" y="119907"/>
            <a:ext cx="563460" cy="563460"/>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p:cNvSpPr/>
          <p:nvPr/>
        </p:nvSpPr>
        <p:spPr>
          <a:xfrm>
            <a:off x="374010" y="220519"/>
            <a:ext cx="387990" cy="362236"/>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p:cNvSpPr/>
          <p:nvPr/>
        </p:nvSpPr>
        <p:spPr>
          <a:xfrm>
            <a:off x="834705" y="256090"/>
            <a:ext cx="311790" cy="291094"/>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7" name="Picture 6" descr="image001.gif"/>
          <p:cNvPicPr>
            <a:picLocks noChangeAspect="1"/>
          </p:cNvPicPr>
          <p:nvPr/>
        </p:nvPicPr>
        <p:blipFill>
          <a:blip r:embed="rId3" cstate="print"/>
          <a:stretch>
            <a:fillRect/>
          </a:stretch>
        </p:blipFill>
        <p:spPr>
          <a:xfrm>
            <a:off x="8367401" y="88157"/>
            <a:ext cx="372374" cy="563460"/>
          </a:xfrm>
          <a:prstGeom prst="rect">
            <a:avLst/>
          </a:prstGeom>
        </p:spPr>
      </p:pic>
      <p:pic>
        <p:nvPicPr>
          <p:cNvPr id="10" name="Picture 6" descr="회사_전경4"/>
          <p:cNvPicPr>
            <a:picLocks noChangeAspect="1" noChangeArrowheads="1"/>
          </p:cNvPicPr>
          <p:nvPr/>
        </p:nvPicPr>
        <p:blipFill>
          <a:blip r:embed="rId4" cstate="print"/>
          <a:srcRect/>
          <a:stretch>
            <a:fillRect/>
          </a:stretch>
        </p:blipFill>
        <p:spPr bwMode="auto">
          <a:xfrm>
            <a:off x="5857875" y="2000250"/>
            <a:ext cx="2708275" cy="4141788"/>
          </a:xfrm>
          <a:prstGeom prst="rect">
            <a:avLst/>
          </a:prstGeom>
          <a:noFill/>
          <a:ln w="57150">
            <a:noFill/>
            <a:miter lim="800000"/>
            <a:headEnd/>
            <a:tailEnd/>
          </a:ln>
        </p:spPr>
      </p:pic>
      <p:pic>
        <p:nvPicPr>
          <p:cNvPr id="11" name="Picture 5" descr="142-4203_IMG"/>
          <p:cNvPicPr>
            <a:picLocks noChangeAspect="1" noChangeArrowheads="1"/>
          </p:cNvPicPr>
          <p:nvPr/>
        </p:nvPicPr>
        <p:blipFill>
          <a:blip r:embed="rId5" cstate="print"/>
          <a:srcRect/>
          <a:stretch>
            <a:fillRect/>
          </a:stretch>
        </p:blipFill>
        <p:spPr bwMode="auto">
          <a:xfrm>
            <a:off x="714375" y="3357563"/>
            <a:ext cx="5000625" cy="2805112"/>
          </a:xfrm>
          <a:prstGeom prst="rect">
            <a:avLst/>
          </a:prstGeom>
          <a:noFill/>
          <a:ln w="57150">
            <a:noFill/>
            <a:miter lim="800000"/>
            <a:headEnd/>
            <a:tailEnd/>
          </a:ln>
        </p:spPr>
      </p:pic>
      <p:sp>
        <p:nvSpPr>
          <p:cNvPr id="12" name="TextBox 13"/>
          <p:cNvSpPr txBox="1">
            <a:spLocks noChangeArrowheads="1"/>
          </p:cNvSpPr>
          <p:nvPr/>
        </p:nvSpPr>
        <p:spPr bwMode="auto">
          <a:xfrm>
            <a:off x="785813" y="2214563"/>
            <a:ext cx="8358187" cy="538162"/>
          </a:xfrm>
          <a:prstGeom prst="rect">
            <a:avLst/>
          </a:prstGeom>
          <a:noFill/>
          <a:ln w="9525">
            <a:noFill/>
            <a:miter lim="800000"/>
            <a:headEnd/>
            <a:tailEnd/>
          </a:ln>
        </p:spPr>
        <p:txBody>
          <a:bodyPr>
            <a:spAutoFit/>
          </a:bodyPr>
          <a:lstStyle/>
          <a:p>
            <a:pPr>
              <a:spcAft>
                <a:spcPts val="600"/>
              </a:spcAft>
              <a:buFont typeface="Arial" charset="0"/>
              <a:buChar char="•"/>
            </a:pPr>
            <a:r>
              <a:rPr lang="en-US" altLang="ko-KR" sz="1200" dirty="0">
                <a:solidFill>
                  <a:srgbClr val="595959"/>
                </a:solidFill>
                <a:latin typeface="Tahoma" pitchFamily="34" charset="0"/>
                <a:cs typeface="Tahoma" pitchFamily="34" charset="0"/>
              </a:rPr>
              <a:t> Located at </a:t>
            </a:r>
            <a:r>
              <a:rPr lang="en-US" altLang="ko-KR" sz="1200" dirty="0" err="1">
                <a:solidFill>
                  <a:srgbClr val="595959"/>
                </a:solidFill>
                <a:latin typeface="Tahoma" pitchFamily="34" charset="0"/>
                <a:cs typeface="Tahoma" pitchFamily="34" charset="0"/>
              </a:rPr>
              <a:t>Giheung</a:t>
            </a:r>
            <a:r>
              <a:rPr lang="en-US" altLang="ko-KR" sz="1200" dirty="0">
                <a:solidFill>
                  <a:srgbClr val="595959"/>
                </a:solidFill>
                <a:latin typeface="Tahoma" pitchFamily="34" charset="0"/>
                <a:cs typeface="Tahoma" pitchFamily="34" charset="0"/>
              </a:rPr>
              <a:t> site since yr’ 2004</a:t>
            </a:r>
          </a:p>
          <a:p>
            <a:pPr>
              <a:spcAft>
                <a:spcPts val="600"/>
              </a:spcAft>
              <a:buFont typeface="Arial" charset="0"/>
              <a:buChar char="•"/>
            </a:pPr>
            <a:r>
              <a:rPr lang="en-US" altLang="ko-KR" sz="1200" dirty="0">
                <a:solidFill>
                  <a:srgbClr val="595959"/>
                </a:solidFill>
                <a:latin typeface="Tahoma" pitchFamily="34" charset="0"/>
                <a:cs typeface="Tahoma" pitchFamily="34" charset="0"/>
              </a:rPr>
              <a:t> Designed and developed by </a:t>
            </a:r>
            <a:r>
              <a:rPr lang="en-US" altLang="ko-KR" sz="1200" dirty="0" err="1">
                <a:solidFill>
                  <a:srgbClr val="595959"/>
                </a:solidFill>
                <a:latin typeface="Tahoma" pitchFamily="34" charset="0"/>
                <a:cs typeface="Tahoma" pitchFamily="34" charset="0"/>
              </a:rPr>
              <a:t>Nesscap</a:t>
            </a:r>
            <a:endParaRPr lang="en-US" altLang="ko-KR" sz="1200" dirty="0">
              <a:solidFill>
                <a:srgbClr val="595959"/>
              </a:solidFill>
              <a:latin typeface="Tahoma" pitchFamily="34" charset="0"/>
              <a:cs typeface="Tahoma" pitchFamily="34" charset="0"/>
            </a:endParaRPr>
          </a:p>
        </p:txBody>
      </p:sp>
      <p:sp>
        <p:nvSpPr>
          <p:cNvPr id="13" name="모서리가 둥근 직사각형 6"/>
          <p:cNvSpPr/>
          <p:nvPr/>
        </p:nvSpPr>
        <p:spPr>
          <a:xfrm>
            <a:off x="571471" y="1714488"/>
            <a:ext cx="4643471" cy="357190"/>
          </a:xfrm>
          <a:prstGeom prst="roundRect">
            <a:avLst/>
          </a:prstGeom>
          <a:no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ko-KR" sz="1400" b="1" dirty="0">
                <a:solidFill>
                  <a:schemeClr val="tx1">
                    <a:lumMod val="95000"/>
                    <a:lumOff val="5000"/>
                  </a:schemeClr>
                </a:solidFill>
                <a:latin typeface="Tahoma" pitchFamily="34" charset="0"/>
                <a:ea typeface="굴림" pitchFamily="50" charset="-127"/>
                <a:cs typeface="Tahoma" pitchFamily="34" charset="0"/>
              </a:rPr>
              <a:t>Convergence of Manufacturing &amp; Offices</a:t>
            </a:r>
            <a:endParaRPr lang="ko-KR" altLang="en-US" sz="1400" b="1" dirty="0">
              <a:solidFill>
                <a:schemeClr val="tx1">
                  <a:lumMod val="95000"/>
                  <a:lumOff val="5000"/>
                </a:schemeClr>
              </a:solidFill>
              <a:latin typeface="Tahoma" pitchFamily="34" charset="0"/>
              <a:ea typeface="굴림" pitchFamily="50" charset="-127"/>
              <a:cs typeface="Tahoma" pitchFamily="34" charset="0"/>
            </a:endParaRPr>
          </a:p>
        </p:txBody>
      </p:sp>
    </p:spTree>
    <p:extLst>
      <p:ext uri="{BB962C8B-B14F-4D97-AF65-F5344CB8AC3E}">
        <p14:creationId xmlns="" xmlns:p14="http://schemas.microsoft.com/office/powerpoint/2010/main" val="809014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6158" y="762000"/>
            <a:ext cx="9829800" cy="5943600"/>
          </a:xfrm>
          <a:prstGeom prst="roundRect">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Font typeface="Arial" pitchFamily="34" charset="0"/>
              <a:buChar char="•"/>
            </a:pPr>
            <a:endParaRPr lang="en-US" dirty="0"/>
          </a:p>
        </p:txBody>
      </p:sp>
      <p:sp>
        <p:nvSpPr>
          <p:cNvPr id="3" name="Title 1"/>
          <p:cNvSpPr txBox="1">
            <a:spLocks/>
          </p:cNvSpPr>
          <p:nvPr/>
        </p:nvSpPr>
        <p:spPr>
          <a:xfrm>
            <a:off x="1295400" y="34925"/>
            <a:ext cx="5086350" cy="650875"/>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i="1" dirty="0" err="1" smtClean="0"/>
              <a:t>Nesscap</a:t>
            </a:r>
            <a:r>
              <a:rPr lang="en-US" sz="2800" b="1" i="1" dirty="0" smtClean="0"/>
              <a:t> – I2BF: history of collaboration</a:t>
            </a:r>
            <a:endParaRPr lang="en-US" sz="2800" b="1" i="1" dirty="0"/>
          </a:p>
        </p:txBody>
      </p:sp>
      <p:sp>
        <p:nvSpPr>
          <p:cNvPr id="4" name="Oval 3"/>
          <p:cNvSpPr/>
          <p:nvPr/>
        </p:nvSpPr>
        <p:spPr>
          <a:xfrm>
            <a:off x="-281730" y="119907"/>
            <a:ext cx="563460" cy="563460"/>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p:cNvSpPr/>
          <p:nvPr/>
        </p:nvSpPr>
        <p:spPr>
          <a:xfrm>
            <a:off x="374010" y="220519"/>
            <a:ext cx="387990" cy="362236"/>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p:cNvSpPr/>
          <p:nvPr/>
        </p:nvSpPr>
        <p:spPr>
          <a:xfrm>
            <a:off x="834705" y="256090"/>
            <a:ext cx="311790" cy="291094"/>
          </a:xfrm>
          <a:prstGeom prst="ellipse">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7" name="Picture 6" descr="image001.gif"/>
          <p:cNvPicPr>
            <a:picLocks noChangeAspect="1"/>
          </p:cNvPicPr>
          <p:nvPr/>
        </p:nvPicPr>
        <p:blipFill>
          <a:blip r:embed="rId3" cstate="print"/>
          <a:stretch>
            <a:fillRect/>
          </a:stretch>
        </p:blipFill>
        <p:spPr>
          <a:xfrm>
            <a:off x="8367401" y="88157"/>
            <a:ext cx="372374" cy="563460"/>
          </a:xfrm>
          <a:prstGeom prst="rect">
            <a:avLst/>
          </a:prstGeom>
        </p:spPr>
      </p:pic>
      <p:sp>
        <p:nvSpPr>
          <p:cNvPr id="11" name="TextBox 10"/>
          <p:cNvSpPr txBox="1"/>
          <p:nvPr/>
        </p:nvSpPr>
        <p:spPr>
          <a:xfrm>
            <a:off x="304800" y="1524000"/>
            <a:ext cx="8814593" cy="4578176"/>
          </a:xfrm>
          <a:prstGeom prst="rect">
            <a:avLst/>
          </a:prstGeom>
          <a:noFill/>
        </p:spPr>
        <p:txBody>
          <a:bodyPr wrap="none" rtlCol="0">
            <a:spAutoFit/>
          </a:bodyPr>
          <a:lstStyle/>
          <a:p>
            <a:pPr>
              <a:buFont typeface="Arial" pitchFamily="34" charset="0"/>
              <a:buChar char="•"/>
            </a:pPr>
            <a:r>
              <a:rPr lang="en-US" dirty="0" smtClean="0"/>
              <a:t>     </a:t>
            </a:r>
            <a:r>
              <a:rPr lang="en-US" dirty="0" smtClean="0"/>
              <a:t> </a:t>
            </a:r>
            <a:r>
              <a:rPr lang="en-US" sz="2000" dirty="0" smtClean="0"/>
              <a:t>I2BF </a:t>
            </a:r>
            <a:r>
              <a:rPr lang="en-US" sz="2000" dirty="0" smtClean="0"/>
              <a:t>has always regarded an energy storage space and specifically </a:t>
            </a:r>
            <a:r>
              <a:rPr lang="en-US" sz="2000" dirty="0" smtClean="0"/>
              <a:t>new-</a:t>
            </a:r>
          </a:p>
          <a:p>
            <a:r>
              <a:rPr lang="en-US" sz="2000" dirty="0" smtClean="0"/>
              <a:t> </a:t>
            </a:r>
            <a:r>
              <a:rPr lang="en-US" sz="2000" dirty="0" smtClean="0"/>
              <a:t>      </a:t>
            </a:r>
            <a:r>
              <a:rPr lang="en-US" sz="2000" dirty="0" smtClean="0"/>
              <a:t>generation devices </a:t>
            </a:r>
            <a:r>
              <a:rPr lang="en-US" sz="2000" dirty="0" smtClean="0"/>
              <a:t>as an extremely promising one. </a:t>
            </a:r>
          </a:p>
          <a:p>
            <a:endParaRPr lang="en-US" sz="1050" dirty="0" smtClean="0"/>
          </a:p>
          <a:p>
            <a:pPr>
              <a:buFont typeface="Arial" pitchFamily="34" charset="0"/>
              <a:buChar char="•"/>
            </a:pPr>
            <a:r>
              <a:rPr lang="en-US" sz="2000" dirty="0" smtClean="0"/>
              <a:t>     </a:t>
            </a:r>
            <a:r>
              <a:rPr lang="en-US" sz="2000" dirty="0" smtClean="0"/>
              <a:t>Throughout </a:t>
            </a:r>
            <a:r>
              <a:rPr lang="en-US" sz="2000" dirty="0" smtClean="0"/>
              <a:t>our research process we have analyzed tenth of </a:t>
            </a:r>
            <a:r>
              <a:rPr lang="en-US" sz="2000" dirty="0" err="1" smtClean="0"/>
              <a:t>ultracapacitor</a:t>
            </a:r>
            <a:r>
              <a:rPr lang="en-US" sz="2000" dirty="0" smtClean="0"/>
              <a:t> </a:t>
            </a:r>
          </a:p>
          <a:p>
            <a:r>
              <a:rPr lang="en-US" sz="2000" dirty="0" smtClean="0"/>
              <a:t>       </a:t>
            </a:r>
            <a:r>
              <a:rPr lang="en-US" sz="2000" dirty="0" smtClean="0"/>
              <a:t>companies </a:t>
            </a:r>
            <a:r>
              <a:rPr lang="en-US" sz="2000" dirty="0" smtClean="0"/>
              <a:t>all over the world, however never saw the technology suitable </a:t>
            </a:r>
            <a:endParaRPr lang="en-US" sz="2000" dirty="0" smtClean="0"/>
          </a:p>
          <a:p>
            <a:r>
              <a:rPr lang="en-US" sz="2000" dirty="0" smtClean="0"/>
              <a:t> </a:t>
            </a:r>
            <a:r>
              <a:rPr lang="en-US" sz="2000" dirty="0" smtClean="0"/>
              <a:t>      </a:t>
            </a:r>
            <a:r>
              <a:rPr lang="en-US" sz="2000" dirty="0" smtClean="0"/>
              <a:t>for mass </a:t>
            </a:r>
            <a:r>
              <a:rPr lang="en-US" sz="2000" dirty="0" smtClean="0"/>
              <a:t>production and potential for cost reduction</a:t>
            </a:r>
          </a:p>
          <a:p>
            <a:endParaRPr lang="en-US" sz="1050" dirty="0" smtClean="0"/>
          </a:p>
          <a:p>
            <a:pPr>
              <a:buFont typeface="Arial" pitchFamily="34" charset="0"/>
              <a:buChar char="•"/>
            </a:pPr>
            <a:r>
              <a:rPr lang="en-US" sz="2000" dirty="0" smtClean="0"/>
              <a:t>     </a:t>
            </a:r>
            <a:r>
              <a:rPr lang="en-US" sz="2000" dirty="0" smtClean="0"/>
              <a:t>I2BF </a:t>
            </a:r>
            <a:r>
              <a:rPr lang="en-US" sz="2000" dirty="0" smtClean="0"/>
              <a:t>first contacted NESSCAP in mid – 2009, made few phone calls, made a site </a:t>
            </a:r>
          </a:p>
          <a:p>
            <a:r>
              <a:rPr lang="en-US" sz="2000" dirty="0" smtClean="0"/>
              <a:t>       </a:t>
            </a:r>
            <a:r>
              <a:rPr lang="en-US" sz="2000" dirty="0" smtClean="0"/>
              <a:t>visit  </a:t>
            </a:r>
            <a:r>
              <a:rPr lang="en-US" sz="2000" dirty="0" smtClean="0"/>
              <a:t>made a thorough due diligence process, talked to NESSCAP customers. </a:t>
            </a:r>
          </a:p>
          <a:p>
            <a:r>
              <a:rPr lang="en-US" sz="2000" dirty="0" smtClean="0"/>
              <a:t>       </a:t>
            </a:r>
            <a:r>
              <a:rPr lang="en-US" sz="2000" dirty="0" smtClean="0"/>
              <a:t>Initial </a:t>
            </a:r>
            <a:r>
              <a:rPr lang="en-US" sz="2000" dirty="0" smtClean="0"/>
              <a:t>impression was very positive, we concluded that </a:t>
            </a:r>
            <a:r>
              <a:rPr lang="en-US" sz="2000" dirty="0" err="1" smtClean="0"/>
              <a:t>technologywise</a:t>
            </a:r>
            <a:r>
              <a:rPr lang="en-US" sz="2000" dirty="0" smtClean="0"/>
              <a:t> </a:t>
            </a:r>
            <a:endParaRPr lang="en-US" sz="2000" dirty="0" smtClean="0"/>
          </a:p>
          <a:p>
            <a:r>
              <a:rPr lang="en-US" sz="2000" dirty="0" smtClean="0"/>
              <a:t> </a:t>
            </a:r>
            <a:r>
              <a:rPr lang="en-US" sz="2000" dirty="0" smtClean="0"/>
              <a:t>      </a:t>
            </a:r>
            <a:r>
              <a:rPr lang="en-US" sz="2000" dirty="0" smtClean="0"/>
              <a:t>NESSCAP has </a:t>
            </a:r>
            <a:r>
              <a:rPr lang="en-US" sz="2000" dirty="0" smtClean="0"/>
              <a:t>a potential to become one of the world leading players </a:t>
            </a:r>
          </a:p>
          <a:p>
            <a:endParaRPr lang="en-US" sz="1050" dirty="0" smtClean="0"/>
          </a:p>
          <a:p>
            <a:pPr>
              <a:buFont typeface="Arial" pitchFamily="34" charset="0"/>
              <a:buChar char="•"/>
            </a:pPr>
            <a:r>
              <a:rPr lang="en-US" sz="2000" dirty="0" smtClean="0"/>
              <a:t>     </a:t>
            </a:r>
            <a:r>
              <a:rPr lang="en-US" sz="2000" dirty="0" smtClean="0"/>
              <a:t>At </a:t>
            </a:r>
            <a:r>
              <a:rPr lang="en-US" sz="2000" dirty="0" smtClean="0"/>
              <a:t>the same time, we realized that we couldn’t make  really “big thing” out of</a:t>
            </a:r>
          </a:p>
          <a:p>
            <a:r>
              <a:rPr lang="en-US" sz="2000" dirty="0" smtClean="0"/>
              <a:t>       </a:t>
            </a:r>
            <a:r>
              <a:rPr lang="en-US" sz="2000" dirty="0" smtClean="0"/>
              <a:t>a </a:t>
            </a:r>
            <a:r>
              <a:rPr lang="en-US" sz="2000" dirty="0" smtClean="0"/>
              <a:t>local player, part of the strategy was to expand globally and offer new </a:t>
            </a:r>
            <a:endParaRPr lang="en-US" sz="2000" dirty="0" smtClean="0"/>
          </a:p>
          <a:p>
            <a:r>
              <a:rPr lang="en-US" sz="2000" dirty="0" smtClean="0"/>
              <a:t> </a:t>
            </a:r>
            <a:r>
              <a:rPr lang="en-US" sz="2000" dirty="0" smtClean="0"/>
              <a:t>      </a:t>
            </a:r>
            <a:r>
              <a:rPr lang="en-US" sz="2000" dirty="0" smtClean="0"/>
              <a:t>solutions  at </a:t>
            </a:r>
            <a:r>
              <a:rPr lang="en-US" sz="2000" dirty="0" smtClean="0"/>
              <a:t>new markets</a:t>
            </a:r>
          </a:p>
          <a:p>
            <a:r>
              <a:rPr lang="en-US" sz="2000" dirty="0" smtClean="0"/>
              <a:t>    </a:t>
            </a:r>
            <a:endParaRPr lang="ru-RU" sz="2000" dirty="0"/>
          </a:p>
        </p:txBody>
      </p:sp>
    </p:spTree>
    <p:extLst>
      <p:ext uri="{BB962C8B-B14F-4D97-AF65-F5344CB8AC3E}">
        <p14:creationId xmlns="" xmlns:p14="http://schemas.microsoft.com/office/powerpoint/2010/main" val="8090148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4XjMrGq5kuaB1.q.JepO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oUr9mibX5ES13e7JBM9a2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_QHWzRUO2EOxs.b7NZhlL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IPmTvc766Uug1ch8QOjRc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Uul1T4q7z0GI7cBygBs4l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IXVFE8MdEqgzn4K2NvZQ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yArdXPQ7J0GUVqxnR.OpI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A2GhmYlD.kGGGh3zdtO0k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l3rBW91Xk638HDqEpKF9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Y9HvSk1qvkOXoN4u6H2S9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W3khhiyjkWD3grbsfxQY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qymDaCbikWqsO5aqO72g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qB9alxiUaECHeG6SzGPGS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Ll50Ga2I0CyvfyPyo6jT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mX1cP9.NuEiqSIAuBEEMm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EXoP4xDtEq.9eaWqYt3F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jKZukxBgw0S3rXaHXIO2F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CoD5CRI3Ei3v2iuc3aPG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0z7W49F5S0Se9Ze_aGS7R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Ots0bdCrUGBoq8bUSxTG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l3FZDVb_E62M.QSpitT2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AdV0w3.40S6I1bxYxoU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_MA_g8TsVUOo4OCA8A.4H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gaKzitbm2k.DSZagoWIoi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WBh5Yq5EyUK9PjLUvgy7x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5YExfcw3Sk2lfa4U_KN.w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BGS0BkQKkSK_fxC6nEI5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A2zRAYB55kuHVTZo9BxiF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D0jpZciEg0angp26DvQln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p4WyTjLAAk6VdZRFsYTxf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aC_owjw4i0.MBj8qhYLZ8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X7zmfeOREyqMNUeriaXf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V3TePcKKUGxlP2KDH59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45lc4Qd00q7rUsVArEmC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B0U6UH1CCkC2jyJJ7nZMq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cqXFIcJcNU2ySfsL7NLb8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9v.ekGC.okO29TeF31md2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KvwGmZUSgU.O1Gm5Asuu2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AUxoyZ12xUeatuGIk5aMz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Lr2D1oZ6YUui7WLPo6WCN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wdp4ZS8CfkCCIBvtXlNeF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KtACGoqb80igbn8lG8eXZ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v0EaUyrU3Uy0zTW_hio2S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68oXrZmeKE22l_hkYnkSY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_ztx71dx.UqqueveV984I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pWV2UOY80UyuyOIB.4Uwv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7vIV4MQ_iEC.fiomHzv61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_I46N2IhF0y5GwWB72ntf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v1QPUb_xqEK6EddraSpfb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vQUcXNwofEqBsm_sQ2k3v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72alGEtkGk2nzb8t5vpDi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37WtXwYWL0qJfHa2Rje95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ZgSO6ehm60OM6pQDlIdaA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URx_KWg5pkSkkNtoG2_RR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lTPxjsjNgEOUCFwYcxBC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je8XI40BbUmH_B7Q64vik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ejvSXDDxgEmwQE9aJlmaS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jVBAkgEPUKyAuK2oDBBT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1_nGRUmIoUK0EiTPHSBNM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H7pqTBamkSQKgX9ilpu_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juJs2pFr.0msbz4kQ_0LY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1608</Words>
  <Application>Microsoft Office PowerPoint</Application>
  <PresentationFormat>Экран (4:3)</PresentationFormat>
  <Paragraphs>219</Paragraphs>
  <Slides>16</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Ilya Golubovich</dc:creator>
  <cp:lastModifiedBy>Пользователь Windows</cp:lastModifiedBy>
  <cp:revision>111</cp:revision>
  <dcterms:created xsi:type="dcterms:W3CDTF">2010-09-14T12:59:47Z</dcterms:created>
  <dcterms:modified xsi:type="dcterms:W3CDTF">2011-06-08T09:56:08Z</dcterms:modified>
</cp:coreProperties>
</file>